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7" r:id="rId1"/>
    <p:sldMasterId id="2147483668" r:id="rId2"/>
    <p:sldMasterId id="2147483669" r:id="rId3"/>
  </p:sldMasterIdLst>
  <p:notesMasterIdLst>
    <p:notesMasterId r:id="rId2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3837EC8-CDA0-4736-855C-A5204E559700}">
  <a:tblStyle styleId="{33837EC8-CDA0-4736-855C-A5204E559700}"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152" name="Google Shape;15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2137e602eb8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g2137e602eb8_0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chemeClr val="dk1"/>
              </a:buClr>
              <a:buSzPts val="1400"/>
              <a:buFont typeface="Calibri"/>
              <a:buNone/>
            </a:pPr>
            <a:endParaRPr/>
          </a:p>
        </p:txBody>
      </p:sp>
      <p:sp>
        <p:nvSpPr>
          <p:cNvPr id="243" name="Google Shape;243;g2137e602eb8_0_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Calibri"/>
                <a:ea typeface="Calibri"/>
                <a:cs typeface="Calibri"/>
                <a:sym typeface="Calibri"/>
              </a:rPr>
              <a:t>10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1" name="Google Shape;25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2137e602eb8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g2137e602eb8_0_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chemeClr val="dk1"/>
              </a:buClr>
              <a:buSzPts val="1400"/>
              <a:buFont typeface="Calibri"/>
              <a:buNone/>
            </a:pPr>
            <a:endParaRPr/>
          </a:p>
        </p:txBody>
      </p:sp>
      <p:sp>
        <p:nvSpPr>
          <p:cNvPr id="259" name="Google Shape;259;g2137e602eb8_0_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Calibri"/>
                <a:ea typeface="Calibri"/>
                <a:cs typeface="Calibri"/>
                <a:sym typeface="Calibri"/>
              </a:rPr>
              <a:t>12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70000"/>
              </a:lnSpc>
              <a:spcBef>
                <a:spcPts val="0"/>
              </a:spcBef>
              <a:spcAft>
                <a:spcPts val="0"/>
              </a:spcAft>
              <a:buClr>
                <a:schemeClr val="dk1"/>
              </a:buClr>
              <a:buSzPts val="2800"/>
              <a:buFont typeface="Arial"/>
              <a:buNone/>
            </a:pPr>
            <a:endParaRPr/>
          </a:p>
        </p:txBody>
      </p:sp>
      <p:sp>
        <p:nvSpPr>
          <p:cNvPr id="277" name="Google Shape;277;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85750" lvl="0" indent="-285750" algn="l" rtl="0">
              <a:lnSpc>
                <a:spcPct val="100000"/>
              </a:lnSpc>
              <a:spcBef>
                <a:spcPts val="0"/>
              </a:spcBef>
              <a:spcAft>
                <a:spcPts val="0"/>
              </a:spcAft>
              <a:buClr>
                <a:schemeClr val="dk1"/>
              </a:buClr>
              <a:buSzPts val="1400"/>
              <a:buFont typeface="Calibri"/>
              <a:buNone/>
            </a:pPr>
            <a:r>
              <a:rPr lang="en-US"/>
              <a:t>The student will earn 3 college credits before the fall semester even starts. </a:t>
            </a:r>
            <a:endParaRPr b="1"/>
          </a:p>
          <a:p>
            <a:pPr marL="285750" lvl="0" indent="-285750" algn="l" rtl="0">
              <a:lnSpc>
                <a:spcPct val="100000"/>
              </a:lnSpc>
              <a:spcBef>
                <a:spcPts val="0"/>
              </a:spcBef>
              <a:spcAft>
                <a:spcPts val="0"/>
              </a:spcAft>
              <a:buClr>
                <a:schemeClr val="dk1"/>
              </a:buClr>
              <a:buSzPts val="1400"/>
              <a:buFont typeface="Calibri"/>
              <a:buNone/>
            </a:pPr>
            <a:r>
              <a:rPr lang="en-US"/>
              <a:t>Students will get to know their professors and freshmen classmates.</a:t>
            </a:r>
            <a:endParaRPr/>
          </a:p>
          <a:p>
            <a:pPr marL="285750" lvl="0" indent="-285750" algn="l" rtl="0">
              <a:lnSpc>
                <a:spcPct val="100000"/>
              </a:lnSpc>
              <a:spcBef>
                <a:spcPts val="0"/>
              </a:spcBef>
              <a:spcAft>
                <a:spcPts val="0"/>
              </a:spcAft>
              <a:buClr>
                <a:schemeClr val="dk1"/>
              </a:buClr>
              <a:buSzPts val="1400"/>
              <a:buFont typeface="Calibri"/>
              <a:buNone/>
            </a:pPr>
            <a:r>
              <a:rPr lang="en-US"/>
              <a:t>Discover how different college majors lead to career paths and which is right for you.</a:t>
            </a:r>
            <a:endParaRPr/>
          </a:p>
          <a:p>
            <a:pPr marL="285750" lvl="0" indent="-285750" algn="l" rtl="0">
              <a:lnSpc>
                <a:spcPct val="100000"/>
              </a:lnSpc>
              <a:spcBef>
                <a:spcPts val="0"/>
              </a:spcBef>
              <a:spcAft>
                <a:spcPts val="0"/>
              </a:spcAft>
              <a:buClr>
                <a:schemeClr val="dk1"/>
              </a:buClr>
              <a:buSzPts val="1400"/>
              <a:buFont typeface="Calibri"/>
              <a:buNone/>
            </a:pPr>
            <a:r>
              <a:rPr lang="en-US"/>
              <a:t>Explore the Chicago State campus and student resources</a:t>
            </a:r>
            <a:endParaRPr/>
          </a:p>
          <a:p>
            <a:pPr marL="0" lvl="0" indent="0" algn="l" rtl="0">
              <a:lnSpc>
                <a:spcPct val="100000"/>
              </a:lnSpc>
              <a:spcBef>
                <a:spcPts val="0"/>
              </a:spcBef>
              <a:spcAft>
                <a:spcPts val="0"/>
              </a:spcAft>
              <a:buClr>
                <a:schemeClr val="dk1"/>
              </a:buClr>
              <a:buSzPts val="1400"/>
              <a:buFont typeface="Calibri"/>
              <a:buNone/>
            </a:pPr>
            <a:endParaRPr/>
          </a:p>
        </p:txBody>
      </p:sp>
      <p:sp>
        <p:nvSpPr>
          <p:cNvPr id="295" name="Google Shape;295;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1fd44fb859c_0_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1fd44fb859c_0_3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4" name="Google Shape;304;g1fd44fb859c_0_3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1fd44fb859c_0_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1fd44fb859c_0_4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1" name="Google Shape;311;g1fd44fb859c_0_4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1fd44fb859c_0_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1fd44fb859c_0_5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8" name="Google Shape;318;g1fd44fb859c_0_5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a:p>
        </p:txBody>
      </p:sp>
      <p:sp>
        <p:nvSpPr>
          <p:cNvPr id="324" name="Google Shape;32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85750" lvl="0" indent="-285750" algn="l" rtl="0">
              <a:lnSpc>
                <a:spcPct val="100000"/>
              </a:lnSpc>
              <a:spcBef>
                <a:spcPts val="0"/>
              </a:spcBef>
              <a:spcAft>
                <a:spcPts val="0"/>
              </a:spcAft>
              <a:buClr>
                <a:schemeClr val="dk1"/>
              </a:buClr>
              <a:buSzPts val="1400"/>
              <a:buFont typeface="Calibri"/>
              <a:buNone/>
            </a:pPr>
            <a:r>
              <a:rPr lang="en-US"/>
              <a:t>The student will earn 3 college credits before the fall semester even starts. </a:t>
            </a:r>
            <a:endParaRPr b="1"/>
          </a:p>
          <a:p>
            <a:pPr marL="285750" lvl="0" indent="-285750" algn="l" rtl="0">
              <a:lnSpc>
                <a:spcPct val="100000"/>
              </a:lnSpc>
              <a:spcBef>
                <a:spcPts val="0"/>
              </a:spcBef>
              <a:spcAft>
                <a:spcPts val="0"/>
              </a:spcAft>
              <a:buClr>
                <a:schemeClr val="dk1"/>
              </a:buClr>
              <a:buSzPts val="1400"/>
              <a:buFont typeface="Calibri"/>
              <a:buNone/>
            </a:pPr>
            <a:r>
              <a:rPr lang="en-US"/>
              <a:t>Students will get to know their professors and freshmen classmates.</a:t>
            </a:r>
            <a:endParaRPr/>
          </a:p>
          <a:p>
            <a:pPr marL="285750" lvl="0" indent="-285750" algn="l" rtl="0">
              <a:lnSpc>
                <a:spcPct val="100000"/>
              </a:lnSpc>
              <a:spcBef>
                <a:spcPts val="0"/>
              </a:spcBef>
              <a:spcAft>
                <a:spcPts val="0"/>
              </a:spcAft>
              <a:buClr>
                <a:schemeClr val="dk1"/>
              </a:buClr>
              <a:buSzPts val="1400"/>
              <a:buFont typeface="Calibri"/>
              <a:buNone/>
            </a:pPr>
            <a:r>
              <a:rPr lang="en-US"/>
              <a:t>Discover how different college majors lead to career paths and which is right for you.</a:t>
            </a:r>
            <a:endParaRPr/>
          </a:p>
          <a:p>
            <a:pPr marL="285750" lvl="0" indent="-285750" algn="l" rtl="0">
              <a:lnSpc>
                <a:spcPct val="100000"/>
              </a:lnSpc>
              <a:spcBef>
                <a:spcPts val="0"/>
              </a:spcBef>
              <a:spcAft>
                <a:spcPts val="0"/>
              </a:spcAft>
              <a:buClr>
                <a:schemeClr val="dk1"/>
              </a:buClr>
              <a:buSzPts val="1400"/>
              <a:buFont typeface="Calibri"/>
              <a:buNone/>
            </a:pPr>
            <a:r>
              <a:rPr lang="en-US"/>
              <a:t>Explore the Chicago State campus and student resources</a:t>
            </a:r>
            <a:endParaRPr/>
          </a:p>
          <a:p>
            <a:pPr marL="0" lvl="0" indent="0" algn="l" rtl="0">
              <a:lnSpc>
                <a:spcPct val="100000"/>
              </a:lnSpc>
              <a:spcBef>
                <a:spcPts val="0"/>
              </a:spcBef>
              <a:spcAft>
                <a:spcPts val="0"/>
              </a:spcAft>
              <a:buClr>
                <a:schemeClr val="dk1"/>
              </a:buClr>
              <a:buSzPts val="1400"/>
              <a:buFont typeface="Calibri"/>
              <a:buNone/>
            </a:pPr>
            <a:endParaRPr/>
          </a:p>
        </p:txBody>
      </p:sp>
      <p:sp>
        <p:nvSpPr>
          <p:cNvPr id="162" name="Google Shape;16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85750" lvl="0" indent="-285750" algn="l" rtl="0">
              <a:lnSpc>
                <a:spcPct val="100000"/>
              </a:lnSpc>
              <a:spcBef>
                <a:spcPts val="0"/>
              </a:spcBef>
              <a:spcAft>
                <a:spcPts val="0"/>
              </a:spcAft>
              <a:buClr>
                <a:schemeClr val="dk1"/>
              </a:buClr>
              <a:buSzPts val="1400"/>
              <a:buFont typeface="Calibri"/>
              <a:buNone/>
            </a:pPr>
            <a:r>
              <a:rPr lang="en-US"/>
              <a:t>The student will earn 3 college credits before the fall semester even starts. </a:t>
            </a:r>
            <a:endParaRPr b="1"/>
          </a:p>
          <a:p>
            <a:pPr marL="285750" lvl="0" indent="-285750" algn="l" rtl="0">
              <a:lnSpc>
                <a:spcPct val="100000"/>
              </a:lnSpc>
              <a:spcBef>
                <a:spcPts val="0"/>
              </a:spcBef>
              <a:spcAft>
                <a:spcPts val="0"/>
              </a:spcAft>
              <a:buClr>
                <a:schemeClr val="dk1"/>
              </a:buClr>
              <a:buSzPts val="1400"/>
              <a:buFont typeface="Calibri"/>
              <a:buNone/>
            </a:pPr>
            <a:r>
              <a:rPr lang="en-US"/>
              <a:t>Students will get to know their professors and freshmen classmates.</a:t>
            </a:r>
            <a:endParaRPr/>
          </a:p>
          <a:p>
            <a:pPr marL="285750" lvl="0" indent="-285750" algn="l" rtl="0">
              <a:lnSpc>
                <a:spcPct val="100000"/>
              </a:lnSpc>
              <a:spcBef>
                <a:spcPts val="0"/>
              </a:spcBef>
              <a:spcAft>
                <a:spcPts val="0"/>
              </a:spcAft>
              <a:buClr>
                <a:schemeClr val="dk1"/>
              </a:buClr>
              <a:buSzPts val="1400"/>
              <a:buFont typeface="Calibri"/>
              <a:buNone/>
            </a:pPr>
            <a:r>
              <a:rPr lang="en-US"/>
              <a:t>Discover how different college majors lead to career paths and which is right for you.</a:t>
            </a:r>
            <a:endParaRPr/>
          </a:p>
          <a:p>
            <a:pPr marL="285750" lvl="0" indent="-285750" algn="l" rtl="0">
              <a:lnSpc>
                <a:spcPct val="100000"/>
              </a:lnSpc>
              <a:spcBef>
                <a:spcPts val="0"/>
              </a:spcBef>
              <a:spcAft>
                <a:spcPts val="0"/>
              </a:spcAft>
              <a:buClr>
                <a:schemeClr val="dk1"/>
              </a:buClr>
              <a:buSzPts val="1400"/>
              <a:buFont typeface="Calibri"/>
              <a:buNone/>
            </a:pPr>
            <a:r>
              <a:rPr lang="en-US"/>
              <a:t>Explore the Chicago State campus and student resources</a:t>
            </a:r>
            <a:endParaRPr/>
          </a:p>
          <a:p>
            <a:pPr marL="0" lvl="0" indent="0" algn="l" rtl="0">
              <a:lnSpc>
                <a:spcPct val="100000"/>
              </a:lnSpc>
              <a:spcBef>
                <a:spcPts val="0"/>
              </a:spcBef>
              <a:spcAft>
                <a:spcPts val="0"/>
              </a:spcAft>
              <a:buClr>
                <a:schemeClr val="dk1"/>
              </a:buClr>
              <a:buSzPts val="1400"/>
              <a:buFont typeface="Calibri"/>
              <a:buNone/>
            </a:pPr>
            <a:endParaRPr/>
          </a:p>
        </p:txBody>
      </p:sp>
      <p:sp>
        <p:nvSpPr>
          <p:cNvPr id="169" name="Google Shape;16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1fd44fb859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1fd44fb859c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g1fd44fb859c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chemeClr val="dk1"/>
              </a:buClr>
              <a:buSzPts val="1400"/>
              <a:buFont typeface="Calibri"/>
              <a:buNone/>
            </a:pPr>
            <a:endParaRPr/>
          </a:p>
        </p:txBody>
      </p:sp>
      <p:sp>
        <p:nvSpPr>
          <p:cNvPr id="184" name="Google Shape;18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chemeClr val="dk1"/>
              </a:buClr>
              <a:buSzPts val="1400"/>
              <a:buFont typeface="Calibri"/>
              <a:buNone/>
            </a:pPr>
            <a:endParaRPr/>
          </a:p>
        </p:txBody>
      </p:sp>
      <p:sp>
        <p:nvSpPr>
          <p:cNvPr id="196" name="Google Shape;196;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Calibri"/>
                <a:ea typeface="Calibri"/>
                <a:cs typeface="Calibri"/>
                <a:sym typeface="Calibri"/>
              </a:rPr>
              <a:t>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chemeClr val="dk1"/>
              </a:buClr>
              <a:buSzPts val="1400"/>
              <a:buFont typeface="Calibri"/>
              <a:buNone/>
            </a:pPr>
            <a:endParaRPr/>
          </a:p>
        </p:txBody>
      </p:sp>
      <p:sp>
        <p:nvSpPr>
          <p:cNvPr id="206" name="Google Shape;20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Calibri"/>
                <a:ea typeface="Calibri"/>
                <a:cs typeface="Calibri"/>
                <a:sym typeface="Calibri"/>
              </a:rPr>
              <a:t>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1fd44fb859c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1fd44fb859c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g1fd44fb859c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chemeClr val="dk1"/>
              </a:buClr>
              <a:buSzPts val="1400"/>
              <a:buFont typeface="Calibri"/>
              <a:buNone/>
            </a:pPr>
            <a:endParaRPr/>
          </a:p>
        </p:txBody>
      </p:sp>
      <p:sp>
        <p:nvSpPr>
          <p:cNvPr id="234" name="Google Shape;23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Calibri"/>
                <a:ea typeface="Calibri"/>
                <a:cs typeface="Calibri"/>
                <a:sym typeface="Calibri"/>
              </a:rPr>
              <a:t>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6"/>
        <p:cNvGrpSpPr/>
        <p:nvPr/>
      </p:nvGrpSpPr>
      <p:grpSpPr>
        <a:xfrm>
          <a:off x="0" y="0"/>
          <a:ext cx="0" cy="0"/>
          <a:chOff x="0" y="0"/>
          <a:chExt cx="0" cy="0"/>
        </a:xfrm>
      </p:grpSpPr>
      <p:sp>
        <p:nvSpPr>
          <p:cNvPr id="77" name="Google Shape;77;p1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79" name="Google Shape;79;p12"/>
          <p:cNvSpPr txBox="1">
            <a:spLocks noGrp="1"/>
          </p:cNvSpPr>
          <p:nvPr>
            <p:ph type="dt" idx="10"/>
          </p:nvPr>
        </p:nvSpPr>
        <p:spPr>
          <a:xfrm>
            <a:off x="838200" y="607499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2"/>
          <p:cNvSpPr txBox="1">
            <a:spLocks noGrp="1"/>
          </p:cNvSpPr>
          <p:nvPr>
            <p:ph type="ftr" idx="11"/>
          </p:nvPr>
        </p:nvSpPr>
        <p:spPr>
          <a:xfrm>
            <a:off x="4038600" y="607499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12"/>
          <p:cNvSpPr txBox="1">
            <a:spLocks noGrp="1"/>
          </p:cNvSpPr>
          <p:nvPr>
            <p:ph type="sldNum" idx="12"/>
          </p:nvPr>
        </p:nvSpPr>
        <p:spPr>
          <a:xfrm>
            <a:off x="8610600" y="607499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2"/>
        <p:cNvGrpSpPr/>
        <p:nvPr/>
      </p:nvGrpSpPr>
      <p:grpSpPr>
        <a:xfrm>
          <a:off x="0" y="0"/>
          <a:ext cx="0" cy="0"/>
          <a:chOff x="0" y="0"/>
          <a:chExt cx="0" cy="0"/>
        </a:xfrm>
      </p:grpSpPr>
      <p:sp>
        <p:nvSpPr>
          <p:cNvPr id="83" name="Google Shape;83;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1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6" name="Google Shape;86;p13"/>
          <p:cNvSpPr txBox="1">
            <a:spLocks noGrp="1"/>
          </p:cNvSpPr>
          <p:nvPr>
            <p:ph type="dt" idx="10"/>
          </p:nvPr>
        </p:nvSpPr>
        <p:spPr>
          <a:xfrm>
            <a:off x="838200" y="607499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13"/>
          <p:cNvSpPr txBox="1">
            <a:spLocks noGrp="1"/>
          </p:cNvSpPr>
          <p:nvPr>
            <p:ph type="ftr" idx="11"/>
          </p:nvPr>
        </p:nvSpPr>
        <p:spPr>
          <a:xfrm>
            <a:off x="4038600" y="607499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13"/>
          <p:cNvSpPr txBox="1">
            <a:spLocks noGrp="1"/>
          </p:cNvSpPr>
          <p:nvPr>
            <p:ph type="sldNum" idx="12"/>
          </p:nvPr>
        </p:nvSpPr>
        <p:spPr>
          <a:xfrm>
            <a:off x="8610600" y="607499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9"/>
        <p:cNvGrpSpPr/>
        <p:nvPr/>
      </p:nvGrpSpPr>
      <p:grpSpPr>
        <a:xfrm>
          <a:off x="0" y="0"/>
          <a:ext cx="0" cy="0"/>
          <a:chOff x="0" y="0"/>
          <a:chExt cx="0" cy="0"/>
        </a:xfrm>
      </p:grpSpPr>
      <p:sp>
        <p:nvSpPr>
          <p:cNvPr id="90" name="Google Shape;90;p1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1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92" name="Google Shape;92;p1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1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94" name="Google Shape;94;p1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14"/>
          <p:cNvSpPr txBox="1">
            <a:spLocks noGrp="1"/>
          </p:cNvSpPr>
          <p:nvPr>
            <p:ph type="dt" idx="10"/>
          </p:nvPr>
        </p:nvSpPr>
        <p:spPr>
          <a:xfrm>
            <a:off x="838200" y="607499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14"/>
          <p:cNvSpPr txBox="1">
            <a:spLocks noGrp="1"/>
          </p:cNvSpPr>
          <p:nvPr>
            <p:ph type="ftr" idx="11"/>
          </p:nvPr>
        </p:nvSpPr>
        <p:spPr>
          <a:xfrm>
            <a:off x="4038600" y="607499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14"/>
          <p:cNvSpPr txBox="1">
            <a:spLocks noGrp="1"/>
          </p:cNvSpPr>
          <p:nvPr>
            <p:ph type="sldNum" idx="12"/>
          </p:nvPr>
        </p:nvSpPr>
        <p:spPr>
          <a:xfrm>
            <a:off x="8610600" y="607499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8"/>
        <p:cNvGrpSpPr/>
        <p:nvPr/>
      </p:nvGrpSpPr>
      <p:grpSpPr>
        <a:xfrm>
          <a:off x="0" y="0"/>
          <a:ext cx="0" cy="0"/>
          <a:chOff x="0" y="0"/>
          <a:chExt cx="0" cy="0"/>
        </a:xfrm>
      </p:grpSpPr>
      <p:sp>
        <p:nvSpPr>
          <p:cNvPr id="99" name="Google Shape;99;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1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lt1"/>
              </a:buClr>
              <a:buSzPts val="3200"/>
              <a:buChar char="•"/>
              <a:defRPr sz="3200"/>
            </a:lvl1pPr>
            <a:lvl2pPr marL="914400" lvl="1" indent="-406400" algn="l">
              <a:lnSpc>
                <a:spcPct val="90000"/>
              </a:lnSpc>
              <a:spcBef>
                <a:spcPts val="500"/>
              </a:spcBef>
              <a:spcAft>
                <a:spcPts val="0"/>
              </a:spcAft>
              <a:buClr>
                <a:schemeClr val="lt1"/>
              </a:buClr>
              <a:buSzPts val="2800"/>
              <a:buChar char="•"/>
              <a:defRPr sz="2800"/>
            </a:lvl2pPr>
            <a:lvl3pPr marL="1371600" lvl="2" indent="-381000" algn="l">
              <a:lnSpc>
                <a:spcPct val="90000"/>
              </a:lnSpc>
              <a:spcBef>
                <a:spcPts val="500"/>
              </a:spcBef>
              <a:spcAft>
                <a:spcPts val="0"/>
              </a:spcAft>
              <a:buClr>
                <a:schemeClr val="lt1"/>
              </a:buClr>
              <a:buSzPts val="2400"/>
              <a:buChar char="•"/>
              <a:defRPr sz="2400"/>
            </a:lvl3pPr>
            <a:lvl4pPr marL="1828800" lvl="3" indent="-355600" algn="l">
              <a:lnSpc>
                <a:spcPct val="90000"/>
              </a:lnSpc>
              <a:spcBef>
                <a:spcPts val="500"/>
              </a:spcBef>
              <a:spcAft>
                <a:spcPts val="0"/>
              </a:spcAft>
              <a:buClr>
                <a:schemeClr val="lt1"/>
              </a:buClr>
              <a:buSzPts val="2000"/>
              <a:buChar char="•"/>
              <a:defRPr sz="2000"/>
            </a:lvl4pPr>
            <a:lvl5pPr marL="2286000" lvl="4" indent="-355600" algn="l">
              <a:lnSpc>
                <a:spcPct val="90000"/>
              </a:lnSpc>
              <a:spcBef>
                <a:spcPts val="500"/>
              </a:spcBef>
              <a:spcAft>
                <a:spcPts val="0"/>
              </a:spcAft>
              <a:buClr>
                <a:schemeClr val="lt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01" name="Google Shape;101;p1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02" name="Google Shape;102;p15"/>
          <p:cNvSpPr txBox="1">
            <a:spLocks noGrp="1"/>
          </p:cNvSpPr>
          <p:nvPr>
            <p:ph type="dt" idx="10"/>
          </p:nvPr>
        </p:nvSpPr>
        <p:spPr>
          <a:xfrm>
            <a:off x="838200" y="607499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15"/>
          <p:cNvSpPr txBox="1">
            <a:spLocks noGrp="1"/>
          </p:cNvSpPr>
          <p:nvPr>
            <p:ph type="ftr" idx="11"/>
          </p:nvPr>
        </p:nvSpPr>
        <p:spPr>
          <a:xfrm>
            <a:off x="4038600" y="607499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15"/>
          <p:cNvSpPr txBox="1">
            <a:spLocks noGrp="1"/>
          </p:cNvSpPr>
          <p:nvPr>
            <p:ph type="sldNum" idx="12"/>
          </p:nvPr>
        </p:nvSpPr>
        <p:spPr>
          <a:xfrm>
            <a:off x="8610600" y="607499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1"/>
        <p:cNvGrpSpPr/>
        <p:nvPr/>
      </p:nvGrpSpPr>
      <p:grpSpPr>
        <a:xfrm>
          <a:off x="0" y="0"/>
          <a:ext cx="0" cy="0"/>
          <a:chOff x="0" y="0"/>
          <a:chExt cx="0" cy="0"/>
        </a:xfrm>
      </p:grpSpPr>
      <p:sp>
        <p:nvSpPr>
          <p:cNvPr id="112" name="Google Shape;112;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17"/>
          <p:cNvSpPr txBox="1">
            <a:spLocks noGrp="1"/>
          </p:cNvSpPr>
          <p:nvPr>
            <p:ph type="body" idx="1"/>
          </p:nvPr>
        </p:nvSpPr>
        <p:spPr>
          <a:xfrm>
            <a:off x="838200" y="1825624"/>
            <a:ext cx="10515600" cy="41109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17"/>
          <p:cNvSpPr txBox="1">
            <a:spLocks noGrp="1"/>
          </p:cNvSpPr>
          <p:nvPr>
            <p:ph type="dt" idx="10"/>
          </p:nvPr>
        </p:nvSpPr>
        <p:spPr>
          <a:xfrm>
            <a:off x="838200" y="607499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17"/>
          <p:cNvSpPr txBox="1">
            <a:spLocks noGrp="1"/>
          </p:cNvSpPr>
          <p:nvPr>
            <p:ph type="ftr" idx="11"/>
          </p:nvPr>
        </p:nvSpPr>
        <p:spPr>
          <a:xfrm>
            <a:off x="4038600" y="607499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17"/>
          <p:cNvSpPr txBox="1">
            <a:spLocks noGrp="1"/>
          </p:cNvSpPr>
          <p:nvPr>
            <p:ph type="sldNum" idx="12"/>
          </p:nvPr>
        </p:nvSpPr>
        <p:spPr>
          <a:xfrm>
            <a:off x="8610600" y="607499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7"/>
        <p:cNvGrpSpPr/>
        <p:nvPr/>
      </p:nvGrpSpPr>
      <p:grpSpPr>
        <a:xfrm>
          <a:off x="0" y="0"/>
          <a:ext cx="0" cy="0"/>
          <a:chOff x="0" y="0"/>
          <a:chExt cx="0" cy="0"/>
        </a:xfrm>
      </p:grpSpPr>
      <p:sp>
        <p:nvSpPr>
          <p:cNvPr id="118" name="Google Shape;118;p1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1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20" name="Google Shape;120;p18"/>
          <p:cNvSpPr txBox="1">
            <a:spLocks noGrp="1"/>
          </p:cNvSpPr>
          <p:nvPr>
            <p:ph type="dt" idx="10"/>
          </p:nvPr>
        </p:nvSpPr>
        <p:spPr>
          <a:xfrm>
            <a:off x="838200" y="607499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18"/>
          <p:cNvSpPr txBox="1">
            <a:spLocks noGrp="1"/>
          </p:cNvSpPr>
          <p:nvPr>
            <p:ph type="ftr" idx="11"/>
          </p:nvPr>
        </p:nvSpPr>
        <p:spPr>
          <a:xfrm>
            <a:off x="4038600" y="607499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18"/>
          <p:cNvSpPr txBox="1">
            <a:spLocks noGrp="1"/>
          </p:cNvSpPr>
          <p:nvPr>
            <p:ph type="sldNum" idx="12"/>
          </p:nvPr>
        </p:nvSpPr>
        <p:spPr>
          <a:xfrm>
            <a:off x="8610600" y="607499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23"/>
        <p:cNvGrpSpPr/>
        <p:nvPr/>
      </p:nvGrpSpPr>
      <p:grpSpPr>
        <a:xfrm>
          <a:off x="0" y="0"/>
          <a:ext cx="0" cy="0"/>
          <a:chOff x="0" y="0"/>
          <a:chExt cx="0" cy="0"/>
        </a:xfrm>
      </p:grpSpPr>
      <p:sp>
        <p:nvSpPr>
          <p:cNvPr id="124" name="Google Shape;124;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1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1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7" name="Google Shape;127;p19"/>
          <p:cNvSpPr txBox="1">
            <a:spLocks noGrp="1"/>
          </p:cNvSpPr>
          <p:nvPr>
            <p:ph type="dt" idx="10"/>
          </p:nvPr>
        </p:nvSpPr>
        <p:spPr>
          <a:xfrm>
            <a:off x="838200" y="607499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19"/>
          <p:cNvSpPr txBox="1">
            <a:spLocks noGrp="1"/>
          </p:cNvSpPr>
          <p:nvPr>
            <p:ph type="ftr" idx="11"/>
          </p:nvPr>
        </p:nvSpPr>
        <p:spPr>
          <a:xfrm>
            <a:off x="4038600" y="607499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19"/>
          <p:cNvSpPr txBox="1">
            <a:spLocks noGrp="1"/>
          </p:cNvSpPr>
          <p:nvPr>
            <p:ph type="sldNum" idx="12"/>
          </p:nvPr>
        </p:nvSpPr>
        <p:spPr>
          <a:xfrm>
            <a:off x="8610600" y="607499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30"/>
        <p:cNvGrpSpPr/>
        <p:nvPr/>
      </p:nvGrpSpPr>
      <p:grpSpPr>
        <a:xfrm>
          <a:off x="0" y="0"/>
          <a:ext cx="0" cy="0"/>
          <a:chOff x="0" y="0"/>
          <a:chExt cx="0" cy="0"/>
        </a:xfrm>
      </p:grpSpPr>
      <p:sp>
        <p:nvSpPr>
          <p:cNvPr id="131" name="Google Shape;131;p2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2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3" name="Google Shape;133;p2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 name="Google Shape;134;p2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5" name="Google Shape;135;p2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6" name="Google Shape;136;p20"/>
          <p:cNvSpPr txBox="1">
            <a:spLocks noGrp="1"/>
          </p:cNvSpPr>
          <p:nvPr>
            <p:ph type="dt" idx="10"/>
          </p:nvPr>
        </p:nvSpPr>
        <p:spPr>
          <a:xfrm>
            <a:off x="838200" y="607499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20"/>
          <p:cNvSpPr txBox="1">
            <a:spLocks noGrp="1"/>
          </p:cNvSpPr>
          <p:nvPr>
            <p:ph type="ftr" idx="11"/>
          </p:nvPr>
        </p:nvSpPr>
        <p:spPr>
          <a:xfrm>
            <a:off x="4038600" y="607499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20"/>
          <p:cNvSpPr txBox="1">
            <a:spLocks noGrp="1"/>
          </p:cNvSpPr>
          <p:nvPr>
            <p:ph type="sldNum" idx="12"/>
          </p:nvPr>
        </p:nvSpPr>
        <p:spPr>
          <a:xfrm>
            <a:off x="8610600" y="607499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9"/>
        <p:cNvGrpSpPr/>
        <p:nvPr/>
      </p:nvGrpSpPr>
      <p:grpSpPr>
        <a:xfrm>
          <a:off x="0" y="0"/>
          <a:ext cx="0" cy="0"/>
          <a:chOff x="0" y="0"/>
          <a:chExt cx="0" cy="0"/>
        </a:xfrm>
      </p:grpSpPr>
      <p:sp>
        <p:nvSpPr>
          <p:cNvPr id="140" name="Google Shape;140;p21"/>
          <p:cNvSpPr txBox="1">
            <a:spLocks noGrp="1"/>
          </p:cNvSpPr>
          <p:nvPr>
            <p:ph type="dt" idx="10"/>
          </p:nvPr>
        </p:nvSpPr>
        <p:spPr>
          <a:xfrm>
            <a:off x="838200" y="607499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21"/>
          <p:cNvSpPr txBox="1">
            <a:spLocks noGrp="1"/>
          </p:cNvSpPr>
          <p:nvPr>
            <p:ph type="ftr" idx="11"/>
          </p:nvPr>
        </p:nvSpPr>
        <p:spPr>
          <a:xfrm>
            <a:off x="4038600" y="607499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2" name="Google Shape;142;p21"/>
          <p:cNvSpPr txBox="1">
            <a:spLocks noGrp="1"/>
          </p:cNvSpPr>
          <p:nvPr>
            <p:ph type="sldNum" idx="12"/>
          </p:nvPr>
        </p:nvSpPr>
        <p:spPr>
          <a:xfrm>
            <a:off x="8610600" y="607499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43"/>
        <p:cNvGrpSpPr/>
        <p:nvPr/>
      </p:nvGrpSpPr>
      <p:grpSpPr>
        <a:xfrm>
          <a:off x="0" y="0"/>
          <a:ext cx="0" cy="0"/>
          <a:chOff x="0" y="0"/>
          <a:chExt cx="0" cy="0"/>
        </a:xfrm>
      </p:grpSpPr>
      <p:sp>
        <p:nvSpPr>
          <p:cNvPr id="144" name="Google Shape;144;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2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46" name="Google Shape;146;p2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7" name="Google Shape;147;p22"/>
          <p:cNvSpPr txBox="1">
            <a:spLocks noGrp="1"/>
          </p:cNvSpPr>
          <p:nvPr>
            <p:ph type="dt" idx="10"/>
          </p:nvPr>
        </p:nvSpPr>
        <p:spPr>
          <a:xfrm>
            <a:off x="838200" y="607499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22"/>
          <p:cNvSpPr txBox="1">
            <a:spLocks noGrp="1"/>
          </p:cNvSpPr>
          <p:nvPr>
            <p:ph type="ftr" idx="11"/>
          </p:nvPr>
        </p:nvSpPr>
        <p:spPr>
          <a:xfrm>
            <a:off x="4038600" y="607499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22"/>
          <p:cNvSpPr txBox="1">
            <a:spLocks noGrp="1"/>
          </p:cNvSpPr>
          <p:nvPr>
            <p:ph type="sldNum" idx="12"/>
          </p:nvPr>
        </p:nvSpPr>
        <p:spPr>
          <a:xfrm>
            <a:off x="8610600" y="607499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6" name="Google Shape;56;p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7" name="Google Shape;57;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10"/>
          <p:cNvSpPr txBox="1">
            <a:spLocks noGrp="1"/>
          </p:cNvSpPr>
          <p:nvPr>
            <p:ph type="dt" idx="10"/>
          </p:nvPr>
        </p:nvSpPr>
        <p:spPr>
          <a:xfrm>
            <a:off x="838200" y="607499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0"/>
          <p:cNvSpPr txBox="1">
            <a:spLocks noGrp="1"/>
          </p:cNvSpPr>
          <p:nvPr>
            <p:ph type="ftr" idx="11"/>
          </p:nvPr>
        </p:nvSpPr>
        <p:spPr>
          <a:xfrm>
            <a:off x="4038600" y="607499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0"/>
          <p:cNvSpPr txBox="1">
            <a:spLocks noGrp="1"/>
          </p:cNvSpPr>
          <p:nvPr>
            <p:ph type="sldNum" idx="12"/>
          </p:nvPr>
        </p:nvSpPr>
        <p:spPr>
          <a:xfrm>
            <a:off x="8610600" y="607499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0"/>
        <p:cNvGrpSpPr/>
        <p:nvPr/>
      </p:nvGrpSpPr>
      <p:grpSpPr>
        <a:xfrm>
          <a:off x="0" y="0"/>
          <a:ext cx="0" cy="0"/>
          <a:chOff x="0" y="0"/>
          <a:chExt cx="0" cy="0"/>
        </a:xfrm>
      </p:grpSpPr>
      <p:sp>
        <p:nvSpPr>
          <p:cNvPr id="71" name="Google Shape;71;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1"/>
          <p:cNvSpPr txBox="1">
            <a:spLocks noGrp="1"/>
          </p:cNvSpPr>
          <p:nvPr>
            <p:ph type="body" idx="1"/>
          </p:nvPr>
        </p:nvSpPr>
        <p:spPr>
          <a:xfrm>
            <a:off x="838200" y="1825624"/>
            <a:ext cx="10515600" cy="41109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11"/>
          <p:cNvSpPr txBox="1">
            <a:spLocks noGrp="1"/>
          </p:cNvSpPr>
          <p:nvPr>
            <p:ph type="dt" idx="10"/>
          </p:nvPr>
        </p:nvSpPr>
        <p:spPr>
          <a:xfrm>
            <a:off x="838200" y="607499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1"/>
          <p:cNvSpPr txBox="1">
            <a:spLocks noGrp="1"/>
          </p:cNvSpPr>
          <p:nvPr>
            <p:ph type="ftr" idx="11"/>
          </p:nvPr>
        </p:nvSpPr>
        <p:spPr>
          <a:xfrm>
            <a:off x="4038600" y="607499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1"/>
          <p:cNvSpPr txBox="1">
            <a:spLocks noGrp="1"/>
          </p:cNvSpPr>
          <p:nvPr>
            <p:ph type="sldNum" idx="12"/>
          </p:nvPr>
        </p:nvSpPr>
        <p:spPr>
          <a:xfrm>
            <a:off x="8610600" y="607499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6.xml"/><Relationship Id="rId7"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9">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8">
            <a:alphaModFix/>
          </a:blip>
          <a:stretch>
            <a:fillRect/>
          </a:stretch>
        </a:blipFill>
        <a:effectLst/>
      </p:bgPr>
    </p:bg>
    <p:spTree>
      <p:nvGrpSpPr>
        <p:cNvPr id="1" name="Shape 60"/>
        <p:cNvGrpSpPr/>
        <p:nvPr/>
      </p:nvGrpSpPr>
      <p:grpSpPr>
        <a:xfrm>
          <a:off x="0" y="0"/>
          <a:ext cx="0" cy="0"/>
          <a:chOff x="0" y="0"/>
          <a:chExt cx="0" cy="0"/>
        </a:xfrm>
      </p:grpSpPr>
      <p:sp>
        <p:nvSpPr>
          <p:cNvPr id="61" name="Google Shape;61;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2" name="Google Shape;62;p9"/>
          <p:cNvSpPr txBox="1">
            <a:spLocks noGrp="1"/>
          </p:cNvSpPr>
          <p:nvPr>
            <p:ph type="body" idx="1"/>
          </p:nvPr>
        </p:nvSpPr>
        <p:spPr>
          <a:xfrm>
            <a:off x="838200" y="1825624"/>
            <a:ext cx="10515600" cy="4110941"/>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 name="Google Shape;63;p9"/>
          <p:cNvSpPr txBox="1">
            <a:spLocks noGrp="1"/>
          </p:cNvSpPr>
          <p:nvPr>
            <p:ph type="dt" idx="10"/>
          </p:nvPr>
        </p:nvSpPr>
        <p:spPr>
          <a:xfrm>
            <a:off x="838200" y="607499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9"/>
          <p:cNvSpPr txBox="1">
            <a:spLocks noGrp="1"/>
          </p:cNvSpPr>
          <p:nvPr>
            <p:ph type="ftr" idx="11"/>
          </p:nvPr>
        </p:nvSpPr>
        <p:spPr>
          <a:xfrm>
            <a:off x="4038600" y="607499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5" name="Google Shape;65;p9"/>
          <p:cNvSpPr txBox="1">
            <a:spLocks noGrp="1"/>
          </p:cNvSpPr>
          <p:nvPr>
            <p:ph type="sldNum" idx="12"/>
          </p:nvPr>
        </p:nvSpPr>
        <p:spPr>
          <a:xfrm>
            <a:off x="8610600" y="607499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8">
            <a:alphaModFix/>
          </a:blip>
          <a:stretch>
            <a:fillRect/>
          </a:stretch>
        </a:blipFill>
        <a:effectLst/>
      </p:bgPr>
    </p:bg>
    <p:spTree>
      <p:nvGrpSpPr>
        <p:cNvPr id="1" name="Shape 105"/>
        <p:cNvGrpSpPr/>
        <p:nvPr/>
      </p:nvGrpSpPr>
      <p:grpSpPr>
        <a:xfrm>
          <a:off x="0" y="0"/>
          <a:ext cx="0" cy="0"/>
          <a:chOff x="0" y="0"/>
          <a:chExt cx="0" cy="0"/>
        </a:xfrm>
      </p:grpSpPr>
      <p:sp>
        <p:nvSpPr>
          <p:cNvPr id="106" name="Google Shape;106;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7" name="Google Shape;107;p16"/>
          <p:cNvSpPr txBox="1">
            <a:spLocks noGrp="1"/>
          </p:cNvSpPr>
          <p:nvPr>
            <p:ph type="body" idx="1"/>
          </p:nvPr>
        </p:nvSpPr>
        <p:spPr>
          <a:xfrm>
            <a:off x="838200" y="1825624"/>
            <a:ext cx="10515600" cy="4110941"/>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 name="Google Shape;108;p16"/>
          <p:cNvSpPr txBox="1">
            <a:spLocks noGrp="1"/>
          </p:cNvSpPr>
          <p:nvPr>
            <p:ph type="dt" idx="10"/>
          </p:nvPr>
        </p:nvSpPr>
        <p:spPr>
          <a:xfrm>
            <a:off x="838200" y="607499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9" name="Google Shape;109;p16"/>
          <p:cNvSpPr txBox="1">
            <a:spLocks noGrp="1"/>
          </p:cNvSpPr>
          <p:nvPr>
            <p:ph type="ftr" idx="11"/>
          </p:nvPr>
        </p:nvSpPr>
        <p:spPr>
          <a:xfrm>
            <a:off x="4038600" y="607499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10" name="Google Shape;110;p16"/>
          <p:cNvSpPr txBox="1">
            <a:spLocks noGrp="1"/>
          </p:cNvSpPr>
          <p:nvPr>
            <p:ph type="sldNum" idx="12"/>
          </p:nvPr>
        </p:nvSpPr>
        <p:spPr>
          <a:xfrm>
            <a:off x="8610600" y="607499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hyperlink" Target="http://drive.google.com/file/d/1ojOEaMcWct5DHB7c_NFVVfJOxtP3lTkn/view" TargetMode="External"/><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p23"/>
          <p:cNvPicPr preferRelativeResize="0"/>
          <p:nvPr/>
        </p:nvPicPr>
        <p:blipFill rotWithShape="1">
          <a:blip r:embed="rId3">
            <a:alphaModFix/>
          </a:blip>
          <a:srcRect/>
          <a:stretch/>
        </p:blipFill>
        <p:spPr>
          <a:xfrm>
            <a:off x="462152" y="2304526"/>
            <a:ext cx="3607275" cy="2037626"/>
          </a:xfrm>
          <a:prstGeom prst="rect">
            <a:avLst/>
          </a:prstGeom>
          <a:noFill/>
          <a:ln>
            <a:noFill/>
          </a:ln>
        </p:spPr>
      </p:pic>
      <p:sp>
        <p:nvSpPr>
          <p:cNvPr id="155" name="Google Shape;155;p23"/>
          <p:cNvSpPr txBox="1"/>
          <p:nvPr/>
        </p:nvSpPr>
        <p:spPr>
          <a:xfrm>
            <a:off x="3605969" y="4821382"/>
            <a:ext cx="5278581" cy="107721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56" name="Google Shape;156;p23"/>
          <p:cNvCxnSpPr/>
          <p:nvPr/>
        </p:nvCxnSpPr>
        <p:spPr>
          <a:xfrm>
            <a:off x="4412780" y="2656246"/>
            <a:ext cx="0" cy="1552800"/>
          </a:xfrm>
          <a:prstGeom prst="straightConnector1">
            <a:avLst/>
          </a:prstGeom>
          <a:noFill/>
          <a:ln w="19050" cap="flat" cmpd="sng">
            <a:solidFill>
              <a:srgbClr val="FFFFFF"/>
            </a:solidFill>
            <a:prstDash val="solid"/>
            <a:miter lim="800000"/>
            <a:headEnd type="none" w="sm" len="sm"/>
            <a:tailEnd type="none" w="sm" len="sm"/>
          </a:ln>
        </p:spPr>
      </p:cxnSp>
      <p:sp>
        <p:nvSpPr>
          <p:cNvPr id="157" name="Google Shape;157;p23"/>
          <p:cNvSpPr txBox="1"/>
          <p:nvPr/>
        </p:nvSpPr>
        <p:spPr>
          <a:xfrm>
            <a:off x="4498575" y="2499000"/>
            <a:ext cx="6887400" cy="1077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en-US" sz="4000" i="1">
                <a:solidFill>
                  <a:srgbClr val="FFFFFF"/>
                </a:solidFill>
              </a:rPr>
              <a:t>Rise</a:t>
            </a:r>
            <a:r>
              <a:rPr lang="en-US" sz="4000">
                <a:solidFill>
                  <a:srgbClr val="FFFFFF"/>
                </a:solidFill>
              </a:rPr>
              <a:t> Academy</a:t>
            </a:r>
            <a:endParaRPr sz="4000" b="0" i="0" u="none" strike="noStrike" cap="none">
              <a:solidFill>
                <a:srgbClr val="000000"/>
              </a:solidFill>
              <a:latin typeface="Arial"/>
              <a:ea typeface="Arial"/>
              <a:cs typeface="Arial"/>
              <a:sym typeface="Arial"/>
            </a:endParaRPr>
          </a:p>
        </p:txBody>
      </p:sp>
      <p:sp>
        <p:nvSpPr>
          <p:cNvPr id="158" name="Google Shape;158;p23"/>
          <p:cNvSpPr txBox="1"/>
          <p:nvPr/>
        </p:nvSpPr>
        <p:spPr>
          <a:xfrm>
            <a:off x="4596000" y="3246300"/>
            <a:ext cx="4941000" cy="57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a:solidFill>
                  <a:srgbClr val="FFFFFF"/>
                </a:solidFill>
              </a:rPr>
              <a:t>First-Year Experience Program</a:t>
            </a:r>
            <a:endParaRPr sz="1700" b="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2"/>
          <p:cNvSpPr txBox="1">
            <a:spLocks noGrp="1"/>
          </p:cNvSpPr>
          <p:nvPr>
            <p:ph type="title"/>
          </p:nvPr>
        </p:nvSpPr>
        <p:spPr>
          <a:xfrm>
            <a:off x="838200" y="328007"/>
            <a:ext cx="10515600" cy="1083600"/>
          </a:xfrm>
          <a:prstGeom prst="rect">
            <a:avLst/>
          </a:prstGeom>
          <a:solidFill>
            <a:srgbClr val="18385F"/>
          </a:solidFill>
          <a:ln w="28575" cap="flat" cmpd="sng">
            <a:solidFill>
              <a:srgbClr val="82C14D"/>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US" sz="5400" i="1">
                <a:solidFill>
                  <a:schemeClr val="lt1"/>
                </a:solidFill>
                <a:latin typeface="Arial"/>
                <a:ea typeface="Arial"/>
                <a:cs typeface="Arial"/>
                <a:sym typeface="Arial"/>
              </a:rPr>
              <a:t>Rise</a:t>
            </a:r>
            <a:r>
              <a:rPr lang="en-US" sz="5400">
                <a:solidFill>
                  <a:schemeClr val="lt1"/>
                </a:solidFill>
                <a:latin typeface="Arial"/>
                <a:ea typeface="Arial"/>
                <a:cs typeface="Arial"/>
                <a:sym typeface="Arial"/>
              </a:rPr>
              <a:t> Academy Course</a:t>
            </a:r>
            <a:endParaRPr sz="5400">
              <a:solidFill>
                <a:schemeClr val="lt1"/>
              </a:solidFill>
              <a:latin typeface="Arial"/>
              <a:ea typeface="Arial"/>
              <a:cs typeface="Arial"/>
              <a:sym typeface="Arial"/>
            </a:endParaRPr>
          </a:p>
        </p:txBody>
      </p:sp>
      <p:sp>
        <p:nvSpPr>
          <p:cNvPr id="246" name="Google Shape;246;p32"/>
          <p:cNvSpPr txBox="1">
            <a:spLocks noGrp="1"/>
          </p:cNvSpPr>
          <p:nvPr>
            <p:ph type="body" idx="1"/>
          </p:nvPr>
        </p:nvSpPr>
        <p:spPr>
          <a:xfrm>
            <a:off x="685799" y="1459833"/>
            <a:ext cx="6982200" cy="4833000"/>
          </a:xfrm>
          <a:prstGeom prst="rect">
            <a:avLst/>
          </a:prstGeom>
          <a:noFill/>
          <a:ln>
            <a:noFill/>
          </a:ln>
        </p:spPr>
        <p:txBody>
          <a:bodyPr spcFirstLastPara="1" wrap="square" lIns="91425" tIns="45700" rIns="91425" bIns="45700" anchor="t" anchorCtr="0">
            <a:normAutofit/>
          </a:bodyPr>
          <a:lstStyle/>
          <a:p>
            <a:pPr marL="457200" lvl="0" indent="0" algn="l" rtl="0">
              <a:lnSpc>
                <a:spcPct val="90000"/>
              </a:lnSpc>
              <a:spcBef>
                <a:spcPts val="1000"/>
              </a:spcBef>
              <a:spcAft>
                <a:spcPts val="0"/>
              </a:spcAft>
              <a:buNone/>
            </a:pPr>
            <a:endParaRPr/>
          </a:p>
          <a:p>
            <a:pPr marL="457200" lvl="0" indent="0" algn="l" rtl="0">
              <a:lnSpc>
                <a:spcPct val="90000"/>
              </a:lnSpc>
              <a:spcBef>
                <a:spcPts val="1000"/>
              </a:spcBef>
              <a:spcAft>
                <a:spcPts val="0"/>
              </a:spcAft>
              <a:buNone/>
            </a:pPr>
            <a:endParaRPr/>
          </a:p>
          <a:p>
            <a:pPr marL="457200" lvl="0" indent="0" algn="l" rtl="0">
              <a:lnSpc>
                <a:spcPct val="90000"/>
              </a:lnSpc>
              <a:spcBef>
                <a:spcPts val="1000"/>
              </a:spcBef>
              <a:spcAft>
                <a:spcPts val="0"/>
              </a:spcAft>
              <a:buNone/>
            </a:pPr>
            <a:r>
              <a:rPr lang="en-US" sz="2400">
                <a:solidFill>
                  <a:schemeClr val="dk1"/>
                </a:solidFill>
                <a:latin typeface="Arial"/>
                <a:ea typeface="Arial"/>
                <a:cs typeface="Arial"/>
                <a:sym typeface="Arial"/>
              </a:rPr>
              <a:t>Possible courses include: </a:t>
            </a:r>
            <a:endParaRPr/>
          </a:p>
          <a:p>
            <a:pPr marL="1371600" lvl="2" indent="-342900" algn="l" rtl="0">
              <a:lnSpc>
                <a:spcPct val="90000"/>
              </a:lnSpc>
              <a:spcBef>
                <a:spcPts val="500"/>
              </a:spcBef>
              <a:spcAft>
                <a:spcPts val="0"/>
              </a:spcAft>
              <a:buSzPts val="1800"/>
              <a:buFont typeface="Noto Sans Symbols"/>
              <a:buChar char="❑"/>
            </a:pPr>
            <a:r>
              <a:rPr lang="en-US" sz="1600">
                <a:solidFill>
                  <a:schemeClr val="dk1"/>
                </a:solidFill>
                <a:latin typeface="Arial"/>
                <a:ea typeface="Arial"/>
                <a:cs typeface="Arial"/>
                <a:sym typeface="Arial"/>
              </a:rPr>
              <a:t>English 1230 – Writer’s Workshop I</a:t>
            </a:r>
            <a:endParaRPr/>
          </a:p>
          <a:p>
            <a:pPr marL="1371600" lvl="2" indent="-342900" algn="l" rtl="0">
              <a:lnSpc>
                <a:spcPct val="90000"/>
              </a:lnSpc>
              <a:spcBef>
                <a:spcPts val="500"/>
              </a:spcBef>
              <a:spcAft>
                <a:spcPts val="0"/>
              </a:spcAft>
              <a:buSzPts val="1800"/>
              <a:buFont typeface="Noto Sans Symbols"/>
              <a:buChar char="❑"/>
            </a:pPr>
            <a:r>
              <a:rPr lang="en-US" sz="1600">
                <a:solidFill>
                  <a:schemeClr val="dk1"/>
                </a:solidFill>
                <a:latin typeface="Arial"/>
                <a:ea typeface="Arial"/>
                <a:cs typeface="Arial"/>
                <a:sym typeface="Arial"/>
              </a:rPr>
              <a:t>English 1270 – English Composition I</a:t>
            </a:r>
            <a:endParaRPr/>
          </a:p>
          <a:p>
            <a:pPr marL="1371600" lvl="2" indent="-342900" algn="l" rtl="0">
              <a:lnSpc>
                <a:spcPct val="90000"/>
              </a:lnSpc>
              <a:spcBef>
                <a:spcPts val="500"/>
              </a:spcBef>
              <a:spcAft>
                <a:spcPts val="0"/>
              </a:spcAft>
              <a:buSzPts val="1800"/>
              <a:buFont typeface="Noto Sans Symbols"/>
              <a:buChar char="❑"/>
            </a:pPr>
            <a:r>
              <a:rPr lang="en-US" sz="1600">
                <a:solidFill>
                  <a:schemeClr val="dk1"/>
                </a:solidFill>
                <a:latin typeface="Arial"/>
                <a:ea typeface="Arial"/>
                <a:cs typeface="Arial"/>
                <a:sym typeface="Arial"/>
              </a:rPr>
              <a:t>Sociology 1250 – Diversity in Society</a:t>
            </a:r>
            <a:endParaRPr/>
          </a:p>
          <a:p>
            <a:pPr marL="1371600" lvl="2" indent="-342900" algn="l" rtl="0">
              <a:lnSpc>
                <a:spcPct val="90000"/>
              </a:lnSpc>
              <a:spcBef>
                <a:spcPts val="500"/>
              </a:spcBef>
              <a:spcAft>
                <a:spcPts val="0"/>
              </a:spcAft>
              <a:buSzPts val="1800"/>
              <a:buFont typeface="Noto Sans Symbols"/>
              <a:buChar char="❑"/>
            </a:pPr>
            <a:r>
              <a:rPr lang="en-US" sz="1600">
                <a:solidFill>
                  <a:schemeClr val="dk1"/>
                </a:solidFill>
                <a:latin typeface="Arial"/>
                <a:ea typeface="Arial"/>
                <a:cs typeface="Arial"/>
                <a:sym typeface="Arial"/>
              </a:rPr>
              <a:t>Art, Music &amp; Speech Courses</a:t>
            </a:r>
            <a:endParaRPr/>
          </a:p>
          <a:p>
            <a:pPr marL="1371600" lvl="2" indent="-228600" algn="l" rtl="0">
              <a:lnSpc>
                <a:spcPct val="90000"/>
              </a:lnSpc>
              <a:spcBef>
                <a:spcPts val="500"/>
              </a:spcBef>
              <a:spcAft>
                <a:spcPts val="0"/>
              </a:spcAft>
              <a:buSzPts val="1800"/>
              <a:buFont typeface="Noto Sans Symbols"/>
              <a:buNone/>
            </a:pPr>
            <a:endParaRPr sz="1600">
              <a:solidFill>
                <a:schemeClr val="dk1"/>
              </a:solidFill>
              <a:latin typeface="Arial"/>
              <a:ea typeface="Arial"/>
              <a:cs typeface="Arial"/>
              <a:sym typeface="Arial"/>
            </a:endParaRPr>
          </a:p>
          <a:p>
            <a:pPr marL="1371600" lvl="2" indent="-228600" algn="l" rtl="0">
              <a:lnSpc>
                <a:spcPct val="90000"/>
              </a:lnSpc>
              <a:spcBef>
                <a:spcPts val="500"/>
              </a:spcBef>
              <a:spcAft>
                <a:spcPts val="0"/>
              </a:spcAft>
              <a:buSzPts val="1800"/>
              <a:buFont typeface="Noto Sans Symbols"/>
              <a:buNone/>
            </a:pPr>
            <a:endParaRPr sz="1600">
              <a:solidFill>
                <a:schemeClr val="dk1"/>
              </a:solidFill>
              <a:latin typeface="Arial"/>
              <a:ea typeface="Arial"/>
              <a:cs typeface="Arial"/>
              <a:sym typeface="Arial"/>
            </a:endParaRPr>
          </a:p>
          <a:p>
            <a:pPr marL="1371600" lvl="2" indent="-228600" algn="l" rtl="0">
              <a:lnSpc>
                <a:spcPct val="90000"/>
              </a:lnSpc>
              <a:spcBef>
                <a:spcPts val="500"/>
              </a:spcBef>
              <a:spcAft>
                <a:spcPts val="0"/>
              </a:spcAft>
              <a:buSzPts val="1800"/>
              <a:buFont typeface="Noto Sans Symbols"/>
              <a:buNone/>
            </a:pPr>
            <a:endParaRPr sz="1600">
              <a:solidFill>
                <a:schemeClr val="dk1"/>
              </a:solidFill>
              <a:latin typeface="Arial"/>
              <a:ea typeface="Arial"/>
              <a:cs typeface="Arial"/>
              <a:sym typeface="Arial"/>
            </a:endParaRPr>
          </a:p>
          <a:p>
            <a:pPr marL="457200" lvl="0" indent="-228600" algn="l" rtl="0">
              <a:lnSpc>
                <a:spcPct val="90000"/>
              </a:lnSpc>
              <a:spcBef>
                <a:spcPts val="1000"/>
              </a:spcBef>
              <a:spcAft>
                <a:spcPts val="0"/>
              </a:spcAft>
              <a:buClr>
                <a:schemeClr val="dk1"/>
              </a:buClr>
              <a:buSzPts val="1800"/>
              <a:buNone/>
            </a:pPr>
            <a:endParaRPr>
              <a:solidFill>
                <a:schemeClr val="dk1"/>
              </a:solidFill>
            </a:endParaRPr>
          </a:p>
        </p:txBody>
      </p:sp>
      <p:sp>
        <p:nvSpPr>
          <p:cNvPr id="247" name="Google Shape;247;p32"/>
          <p:cNvSpPr/>
          <p:nvPr/>
        </p:nvSpPr>
        <p:spPr>
          <a:xfrm>
            <a:off x="7273734" y="-489466"/>
            <a:ext cx="21339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Summer Academy </a:t>
            </a:r>
            <a:endParaRPr/>
          </a:p>
        </p:txBody>
      </p:sp>
      <p:pic>
        <p:nvPicPr>
          <p:cNvPr id="248" name="Google Shape;248;p32"/>
          <p:cNvPicPr preferRelativeResize="0"/>
          <p:nvPr/>
        </p:nvPicPr>
        <p:blipFill>
          <a:blip r:embed="rId3">
            <a:alphaModFix/>
          </a:blip>
          <a:stretch>
            <a:fillRect/>
          </a:stretch>
        </p:blipFill>
        <p:spPr>
          <a:xfrm>
            <a:off x="5798300" y="1793013"/>
            <a:ext cx="5555506" cy="416662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3"/>
          <p:cNvSpPr txBox="1">
            <a:spLocks noGrp="1"/>
          </p:cNvSpPr>
          <p:nvPr>
            <p:ph type="title"/>
          </p:nvPr>
        </p:nvSpPr>
        <p:spPr>
          <a:xfrm>
            <a:off x="838200" y="351270"/>
            <a:ext cx="10515600" cy="1325563"/>
          </a:xfrm>
          <a:prstGeom prst="rect">
            <a:avLst/>
          </a:prstGeom>
          <a:solidFill>
            <a:srgbClr val="18385F"/>
          </a:solidFill>
          <a:ln w="28575" cap="flat" cmpd="sng">
            <a:solidFill>
              <a:srgbClr val="82C14D"/>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US" sz="5400">
                <a:solidFill>
                  <a:schemeClr val="lt1"/>
                </a:solidFill>
                <a:latin typeface="Arial"/>
                <a:ea typeface="Arial"/>
                <a:cs typeface="Arial"/>
                <a:sym typeface="Arial"/>
              </a:rPr>
              <a:t>Workshop Topics </a:t>
            </a:r>
            <a:endParaRPr sz="5400">
              <a:solidFill>
                <a:schemeClr val="lt1"/>
              </a:solidFill>
              <a:latin typeface="Arial"/>
              <a:ea typeface="Arial"/>
              <a:cs typeface="Arial"/>
              <a:sym typeface="Arial"/>
            </a:endParaRPr>
          </a:p>
        </p:txBody>
      </p:sp>
      <p:sp>
        <p:nvSpPr>
          <p:cNvPr id="254" name="Google Shape;254;p33"/>
          <p:cNvSpPr txBox="1"/>
          <p:nvPr/>
        </p:nvSpPr>
        <p:spPr>
          <a:xfrm>
            <a:off x="4861560" y="2710555"/>
            <a:ext cx="6672900" cy="2709000"/>
          </a:xfrm>
          <a:prstGeom prst="rect">
            <a:avLst/>
          </a:prstGeom>
          <a:noFill/>
          <a:ln>
            <a:noFill/>
          </a:ln>
        </p:spPr>
        <p:txBody>
          <a:bodyPr spcFirstLastPara="1" wrap="square" lIns="91425" tIns="45700" rIns="91425" bIns="45700" anchor="t" anchorCtr="0">
            <a:spAutoFit/>
          </a:bodyPr>
          <a:lstStyle/>
          <a:p>
            <a:pPr marL="457200" marR="0" lvl="0" indent="0" algn="l" rtl="0">
              <a:spcBef>
                <a:spcPts val="0"/>
              </a:spcBef>
              <a:spcAft>
                <a:spcPts val="0"/>
              </a:spcAft>
              <a:buNone/>
            </a:pPr>
            <a:endParaRPr sz="3200">
              <a:solidFill>
                <a:srgbClr val="002060"/>
              </a:solidFill>
            </a:endParaRPr>
          </a:p>
          <a:p>
            <a:pPr marL="342900" marR="0" lvl="0" indent="-342900" algn="l" rtl="0">
              <a:spcBef>
                <a:spcPts val="0"/>
              </a:spcBef>
              <a:spcAft>
                <a:spcPts val="0"/>
              </a:spcAft>
              <a:buClr>
                <a:srgbClr val="002060"/>
              </a:buClr>
              <a:buSzPts val="3200"/>
              <a:buFont typeface="Arial"/>
              <a:buChar char="•"/>
            </a:pPr>
            <a:r>
              <a:rPr lang="en-US" sz="3200">
                <a:solidFill>
                  <a:srgbClr val="002060"/>
                </a:solidFill>
              </a:rPr>
              <a:t>Self- Exploration</a:t>
            </a:r>
            <a:endParaRPr sz="3200">
              <a:solidFill>
                <a:srgbClr val="002060"/>
              </a:solidFill>
              <a:latin typeface="Arial"/>
              <a:ea typeface="Arial"/>
              <a:cs typeface="Arial"/>
              <a:sym typeface="Arial"/>
            </a:endParaRPr>
          </a:p>
          <a:p>
            <a:pPr marL="342900" marR="0" lvl="0" indent="-342900" algn="l" rtl="0">
              <a:spcBef>
                <a:spcPts val="0"/>
              </a:spcBef>
              <a:spcAft>
                <a:spcPts val="0"/>
              </a:spcAft>
              <a:buClr>
                <a:srgbClr val="002060"/>
              </a:buClr>
              <a:buSzPts val="3200"/>
              <a:buFont typeface="Arial"/>
              <a:buChar char="•"/>
            </a:pPr>
            <a:r>
              <a:rPr lang="en-US" sz="3200">
                <a:solidFill>
                  <a:srgbClr val="002060"/>
                </a:solidFill>
                <a:latin typeface="Arial"/>
                <a:ea typeface="Arial"/>
                <a:cs typeface="Arial"/>
                <a:sym typeface="Arial"/>
              </a:rPr>
              <a:t>Social Capital </a:t>
            </a:r>
            <a:endParaRPr/>
          </a:p>
          <a:p>
            <a:pPr marL="342900" marR="0" lvl="0" indent="-342900" algn="l" rtl="0">
              <a:spcBef>
                <a:spcPts val="0"/>
              </a:spcBef>
              <a:spcAft>
                <a:spcPts val="0"/>
              </a:spcAft>
              <a:buClr>
                <a:srgbClr val="002060"/>
              </a:buClr>
              <a:buSzPts val="3200"/>
              <a:buFont typeface="Arial"/>
              <a:buChar char="•"/>
            </a:pPr>
            <a:r>
              <a:rPr lang="en-US" sz="3200">
                <a:solidFill>
                  <a:srgbClr val="002060"/>
                </a:solidFill>
              </a:rPr>
              <a:t>First Year Student Mental Health</a:t>
            </a:r>
            <a:endParaRPr sz="3200">
              <a:solidFill>
                <a:srgbClr val="002060"/>
              </a:solidFill>
              <a:latin typeface="Arial"/>
              <a:ea typeface="Arial"/>
              <a:cs typeface="Arial"/>
              <a:sym typeface="Arial"/>
            </a:endParaRPr>
          </a:p>
          <a:p>
            <a:pPr marL="342900" marR="0" lvl="0" indent="-190500" algn="l" rtl="0">
              <a:spcBef>
                <a:spcPts val="0"/>
              </a:spcBef>
              <a:spcAft>
                <a:spcPts val="0"/>
              </a:spcAft>
              <a:buClr>
                <a:schemeClr val="dk1"/>
              </a:buClr>
              <a:buSzPts val="2400"/>
              <a:buFont typeface="Arial"/>
              <a:buNone/>
            </a:pPr>
            <a:endParaRPr sz="2400">
              <a:solidFill>
                <a:srgbClr val="002060"/>
              </a:solidFill>
              <a:latin typeface="Arial"/>
              <a:ea typeface="Arial"/>
              <a:cs typeface="Arial"/>
              <a:sym typeface="Arial"/>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255" name="Google Shape;255;p33"/>
          <p:cNvPicPr preferRelativeResize="0"/>
          <p:nvPr/>
        </p:nvPicPr>
        <p:blipFill>
          <a:blip r:embed="rId3">
            <a:alphaModFix/>
          </a:blip>
          <a:stretch>
            <a:fillRect/>
          </a:stretch>
        </p:blipFill>
        <p:spPr>
          <a:xfrm>
            <a:off x="215250" y="2174858"/>
            <a:ext cx="4556759" cy="341756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34"/>
          <p:cNvSpPr txBox="1">
            <a:spLocks noGrp="1"/>
          </p:cNvSpPr>
          <p:nvPr>
            <p:ph type="title"/>
          </p:nvPr>
        </p:nvSpPr>
        <p:spPr>
          <a:xfrm>
            <a:off x="838200" y="328007"/>
            <a:ext cx="10515600" cy="1083600"/>
          </a:xfrm>
          <a:prstGeom prst="rect">
            <a:avLst/>
          </a:prstGeom>
          <a:solidFill>
            <a:srgbClr val="18385F"/>
          </a:solidFill>
          <a:ln w="28575" cap="flat" cmpd="sng">
            <a:solidFill>
              <a:srgbClr val="82C14D"/>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US" sz="5400">
                <a:solidFill>
                  <a:schemeClr val="lt1"/>
                </a:solidFill>
                <a:latin typeface="Arial"/>
                <a:ea typeface="Arial"/>
                <a:cs typeface="Arial"/>
                <a:sym typeface="Arial"/>
              </a:rPr>
              <a:t>Networking Events</a:t>
            </a:r>
            <a:endParaRPr sz="5400">
              <a:solidFill>
                <a:schemeClr val="lt1"/>
              </a:solidFill>
              <a:latin typeface="Arial"/>
              <a:ea typeface="Arial"/>
              <a:cs typeface="Arial"/>
              <a:sym typeface="Arial"/>
            </a:endParaRPr>
          </a:p>
        </p:txBody>
      </p:sp>
      <p:sp>
        <p:nvSpPr>
          <p:cNvPr id="262" name="Google Shape;262;p34"/>
          <p:cNvSpPr txBox="1">
            <a:spLocks noGrp="1"/>
          </p:cNvSpPr>
          <p:nvPr>
            <p:ph type="body" idx="1"/>
          </p:nvPr>
        </p:nvSpPr>
        <p:spPr>
          <a:xfrm>
            <a:off x="685799" y="1459833"/>
            <a:ext cx="6982200" cy="4833000"/>
          </a:xfrm>
          <a:prstGeom prst="rect">
            <a:avLst/>
          </a:prstGeom>
          <a:noFill/>
          <a:ln>
            <a:noFill/>
          </a:ln>
        </p:spPr>
        <p:txBody>
          <a:bodyPr spcFirstLastPara="1" wrap="square" lIns="91425" tIns="45700" rIns="91425" bIns="45700" anchor="t" anchorCtr="0">
            <a:normAutofit/>
          </a:bodyPr>
          <a:lstStyle/>
          <a:p>
            <a:pPr marL="457200" lvl="0" indent="0" algn="l" rtl="0">
              <a:lnSpc>
                <a:spcPct val="100000"/>
              </a:lnSpc>
              <a:spcBef>
                <a:spcPts val="0"/>
              </a:spcBef>
              <a:spcAft>
                <a:spcPts val="0"/>
              </a:spcAft>
              <a:buNone/>
            </a:pPr>
            <a:endParaRPr sz="3200">
              <a:solidFill>
                <a:srgbClr val="002060"/>
              </a:solidFill>
              <a:latin typeface="Arial"/>
              <a:ea typeface="Arial"/>
              <a:cs typeface="Arial"/>
              <a:sym typeface="Arial"/>
            </a:endParaRPr>
          </a:p>
          <a:p>
            <a:pPr marL="457200" lvl="0" indent="0" algn="l" rtl="0">
              <a:lnSpc>
                <a:spcPct val="100000"/>
              </a:lnSpc>
              <a:spcBef>
                <a:spcPts val="0"/>
              </a:spcBef>
              <a:spcAft>
                <a:spcPts val="0"/>
              </a:spcAft>
              <a:buNone/>
            </a:pPr>
            <a:endParaRPr sz="3200">
              <a:solidFill>
                <a:srgbClr val="002060"/>
              </a:solidFill>
              <a:latin typeface="Arial"/>
              <a:ea typeface="Arial"/>
              <a:cs typeface="Arial"/>
              <a:sym typeface="Arial"/>
            </a:endParaRPr>
          </a:p>
          <a:p>
            <a:pPr marL="342900" lvl="0" indent="-342900" algn="l" rtl="0">
              <a:lnSpc>
                <a:spcPct val="100000"/>
              </a:lnSpc>
              <a:spcBef>
                <a:spcPts val="0"/>
              </a:spcBef>
              <a:spcAft>
                <a:spcPts val="0"/>
              </a:spcAft>
              <a:buClr>
                <a:srgbClr val="002060"/>
              </a:buClr>
              <a:buSzPts val="3200"/>
              <a:buChar char="•"/>
            </a:pPr>
            <a:r>
              <a:rPr lang="en-US" sz="3200">
                <a:solidFill>
                  <a:srgbClr val="002060"/>
                </a:solidFill>
                <a:latin typeface="Arial"/>
                <a:ea typeface="Arial"/>
                <a:cs typeface="Arial"/>
                <a:sym typeface="Arial"/>
              </a:rPr>
              <a:t>Chat and Chew with the CSU President and Provost</a:t>
            </a:r>
            <a:endParaRPr sz="3200">
              <a:solidFill>
                <a:srgbClr val="002060"/>
              </a:solidFill>
              <a:latin typeface="Arial"/>
              <a:ea typeface="Arial"/>
              <a:cs typeface="Arial"/>
              <a:sym typeface="Arial"/>
            </a:endParaRPr>
          </a:p>
          <a:p>
            <a:pPr marL="457200" lvl="0" indent="-431800" algn="l" rtl="0">
              <a:lnSpc>
                <a:spcPct val="100000"/>
              </a:lnSpc>
              <a:spcBef>
                <a:spcPts val="0"/>
              </a:spcBef>
              <a:spcAft>
                <a:spcPts val="0"/>
              </a:spcAft>
              <a:buClr>
                <a:srgbClr val="002060"/>
              </a:buClr>
              <a:buSzPts val="3200"/>
              <a:buChar char="•"/>
            </a:pPr>
            <a:r>
              <a:rPr lang="en-US" sz="3200">
                <a:solidFill>
                  <a:srgbClr val="002060"/>
                </a:solidFill>
                <a:latin typeface="Arial"/>
                <a:ea typeface="Arial"/>
                <a:cs typeface="Arial"/>
                <a:sym typeface="Arial"/>
              </a:rPr>
              <a:t>My GPS -The Purpose Gap</a:t>
            </a:r>
            <a:endParaRPr sz="1400">
              <a:latin typeface="Arial"/>
              <a:ea typeface="Arial"/>
              <a:cs typeface="Arial"/>
              <a:sym typeface="Arial"/>
            </a:endParaRPr>
          </a:p>
          <a:p>
            <a:pPr marL="457200" lvl="0" indent="-431800" algn="l" rtl="0">
              <a:lnSpc>
                <a:spcPct val="100000"/>
              </a:lnSpc>
              <a:spcBef>
                <a:spcPts val="0"/>
              </a:spcBef>
              <a:spcAft>
                <a:spcPts val="0"/>
              </a:spcAft>
              <a:buClr>
                <a:srgbClr val="002060"/>
              </a:buClr>
              <a:buSzPts val="3200"/>
              <a:buChar char="•"/>
            </a:pPr>
            <a:r>
              <a:rPr lang="en-US" sz="3200">
                <a:solidFill>
                  <a:srgbClr val="002060"/>
                </a:solidFill>
                <a:latin typeface="Arial"/>
                <a:ea typeface="Arial"/>
                <a:cs typeface="Arial"/>
                <a:sym typeface="Arial"/>
              </a:rPr>
              <a:t>LinkedIn and Professional Headshots</a:t>
            </a:r>
            <a:endParaRPr sz="3200">
              <a:solidFill>
                <a:srgbClr val="002060"/>
              </a:solidFill>
              <a:latin typeface="Arial"/>
              <a:ea typeface="Arial"/>
              <a:cs typeface="Arial"/>
              <a:sym typeface="Arial"/>
            </a:endParaRPr>
          </a:p>
          <a:p>
            <a:pPr marL="457200" lvl="0" indent="-431800" algn="l" rtl="0">
              <a:lnSpc>
                <a:spcPct val="100000"/>
              </a:lnSpc>
              <a:spcBef>
                <a:spcPts val="0"/>
              </a:spcBef>
              <a:spcAft>
                <a:spcPts val="0"/>
              </a:spcAft>
              <a:buClr>
                <a:srgbClr val="002060"/>
              </a:buClr>
              <a:buSzPts val="3200"/>
              <a:buFont typeface="Arial"/>
              <a:buChar char="•"/>
            </a:pPr>
            <a:r>
              <a:rPr lang="en-US" sz="3200">
                <a:solidFill>
                  <a:srgbClr val="002060"/>
                </a:solidFill>
                <a:latin typeface="Arial"/>
                <a:ea typeface="Arial"/>
                <a:cs typeface="Arial"/>
                <a:sym typeface="Arial"/>
              </a:rPr>
              <a:t>Rise Outing</a:t>
            </a:r>
            <a:endParaRPr sz="3200">
              <a:solidFill>
                <a:srgbClr val="002060"/>
              </a:solidFill>
              <a:latin typeface="Arial"/>
              <a:ea typeface="Arial"/>
              <a:cs typeface="Arial"/>
              <a:sym typeface="Arial"/>
            </a:endParaRPr>
          </a:p>
          <a:p>
            <a:pPr marL="457200" lvl="0" indent="0" algn="l" rtl="0">
              <a:lnSpc>
                <a:spcPct val="100000"/>
              </a:lnSpc>
              <a:spcBef>
                <a:spcPts val="0"/>
              </a:spcBef>
              <a:spcAft>
                <a:spcPts val="0"/>
              </a:spcAft>
              <a:buNone/>
            </a:pPr>
            <a:endParaRPr/>
          </a:p>
        </p:txBody>
      </p:sp>
      <p:sp>
        <p:nvSpPr>
          <p:cNvPr id="263" name="Google Shape;263;p34"/>
          <p:cNvSpPr/>
          <p:nvPr/>
        </p:nvSpPr>
        <p:spPr>
          <a:xfrm>
            <a:off x="7273734" y="-489466"/>
            <a:ext cx="2133900" cy="36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Summer Academy </a:t>
            </a:r>
            <a:endParaRPr/>
          </a:p>
        </p:txBody>
      </p:sp>
      <p:pic>
        <p:nvPicPr>
          <p:cNvPr id="264" name="Google Shape;264;p34"/>
          <p:cNvPicPr preferRelativeResize="0"/>
          <p:nvPr/>
        </p:nvPicPr>
        <p:blipFill>
          <a:blip r:embed="rId3">
            <a:alphaModFix/>
          </a:blip>
          <a:stretch>
            <a:fillRect/>
          </a:stretch>
        </p:blipFill>
        <p:spPr>
          <a:xfrm>
            <a:off x="6736325" y="1859774"/>
            <a:ext cx="4798331" cy="359874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35"/>
          <p:cNvSpPr txBox="1">
            <a:spLocks noGrp="1"/>
          </p:cNvSpPr>
          <p:nvPr>
            <p:ph type="title"/>
          </p:nvPr>
        </p:nvSpPr>
        <p:spPr>
          <a:xfrm>
            <a:off x="838200" y="351270"/>
            <a:ext cx="11252200" cy="1325563"/>
          </a:xfrm>
          <a:prstGeom prst="rect">
            <a:avLst/>
          </a:prstGeom>
          <a:solidFill>
            <a:srgbClr val="18385F"/>
          </a:solidFill>
          <a:ln w="28575" cap="flat" cmpd="sng">
            <a:solidFill>
              <a:srgbClr val="82C14D"/>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US" sz="5400">
                <a:solidFill>
                  <a:schemeClr val="lt1"/>
                </a:solidFill>
                <a:latin typeface="Arial"/>
                <a:ea typeface="Arial"/>
                <a:cs typeface="Arial"/>
                <a:sym typeface="Arial"/>
              </a:rPr>
              <a:t>Sample </a:t>
            </a:r>
            <a:r>
              <a:rPr lang="en-US" sz="5400" i="1">
                <a:solidFill>
                  <a:schemeClr val="lt1"/>
                </a:solidFill>
                <a:latin typeface="Arial"/>
                <a:ea typeface="Arial"/>
                <a:cs typeface="Arial"/>
                <a:sym typeface="Arial"/>
              </a:rPr>
              <a:t>Rise</a:t>
            </a:r>
            <a:r>
              <a:rPr lang="en-US" sz="5400">
                <a:solidFill>
                  <a:schemeClr val="lt1"/>
                </a:solidFill>
                <a:latin typeface="Arial"/>
                <a:ea typeface="Arial"/>
                <a:cs typeface="Arial"/>
                <a:sym typeface="Arial"/>
              </a:rPr>
              <a:t> Academy Schedule</a:t>
            </a:r>
            <a:br>
              <a:rPr lang="en-US" sz="5400">
                <a:solidFill>
                  <a:schemeClr val="lt1"/>
                </a:solidFill>
                <a:latin typeface="Arial"/>
                <a:ea typeface="Arial"/>
                <a:cs typeface="Arial"/>
                <a:sym typeface="Arial"/>
              </a:rPr>
            </a:br>
            <a:r>
              <a:rPr lang="en-US" sz="2000">
                <a:solidFill>
                  <a:schemeClr val="lt1"/>
                </a:solidFill>
                <a:latin typeface="Arial"/>
                <a:ea typeface="Arial"/>
                <a:cs typeface="Arial"/>
                <a:sym typeface="Arial"/>
              </a:rPr>
              <a:t>June 20- July 21st </a:t>
            </a:r>
            <a:endParaRPr sz="2000">
              <a:solidFill>
                <a:schemeClr val="lt1"/>
              </a:solidFill>
              <a:latin typeface="Arial"/>
              <a:ea typeface="Arial"/>
              <a:cs typeface="Arial"/>
              <a:sym typeface="Arial"/>
            </a:endParaRPr>
          </a:p>
        </p:txBody>
      </p:sp>
      <p:graphicFrame>
        <p:nvGraphicFramePr>
          <p:cNvPr id="270" name="Google Shape;270;p35"/>
          <p:cNvGraphicFramePr/>
          <p:nvPr/>
        </p:nvGraphicFramePr>
        <p:xfrm>
          <a:off x="1460500" y="2218266"/>
          <a:ext cx="3000000" cy="3000000"/>
        </p:xfrm>
        <a:graphic>
          <a:graphicData uri="http://schemas.openxmlformats.org/drawingml/2006/table">
            <a:tbl>
              <a:tblPr firstRow="1" bandRow="1">
                <a:noFill/>
                <a:tableStyleId>{33837EC8-CDA0-4736-855C-A5204E559700}</a:tableStyleId>
              </a:tblPr>
              <a:tblGrid>
                <a:gridCol w="1354675">
                  <a:extLst>
                    <a:ext uri="{9D8B030D-6E8A-4147-A177-3AD203B41FA5}">
                      <a16:colId xmlns:a16="http://schemas.microsoft.com/office/drawing/2014/main" val="20000"/>
                    </a:ext>
                  </a:extLst>
                </a:gridCol>
                <a:gridCol w="1354675">
                  <a:extLst>
                    <a:ext uri="{9D8B030D-6E8A-4147-A177-3AD203B41FA5}">
                      <a16:colId xmlns:a16="http://schemas.microsoft.com/office/drawing/2014/main" val="20001"/>
                    </a:ext>
                  </a:extLst>
                </a:gridCol>
                <a:gridCol w="1354675">
                  <a:extLst>
                    <a:ext uri="{9D8B030D-6E8A-4147-A177-3AD203B41FA5}">
                      <a16:colId xmlns:a16="http://schemas.microsoft.com/office/drawing/2014/main" val="20002"/>
                    </a:ext>
                  </a:extLst>
                </a:gridCol>
                <a:gridCol w="1354675">
                  <a:extLst>
                    <a:ext uri="{9D8B030D-6E8A-4147-A177-3AD203B41FA5}">
                      <a16:colId xmlns:a16="http://schemas.microsoft.com/office/drawing/2014/main" val="20003"/>
                    </a:ext>
                  </a:extLst>
                </a:gridCol>
                <a:gridCol w="1354675">
                  <a:extLst>
                    <a:ext uri="{9D8B030D-6E8A-4147-A177-3AD203B41FA5}">
                      <a16:colId xmlns:a16="http://schemas.microsoft.com/office/drawing/2014/main" val="20004"/>
                    </a:ext>
                  </a:extLst>
                </a:gridCol>
                <a:gridCol w="1354675">
                  <a:extLst>
                    <a:ext uri="{9D8B030D-6E8A-4147-A177-3AD203B41FA5}">
                      <a16:colId xmlns:a16="http://schemas.microsoft.com/office/drawing/2014/main" val="20005"/>
                    </a:ext>
                  </a:extLst>
                </a:gridCol>
              </a:tblGrid>
              <a:tr h="370850">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400" u="none" strike="noStrike" cap="none"/>
                        <a:t>Monday</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CC2E5"/>
                    </a:solidFill>
                  </a:tcPr>
                </a:tc>
                <a:tc>
                  <a:txBody>
                    <a:bodyPr/>
                    <a:lstStyle/>
                    <a:p>
                      <a:pPr marL="0" marR="0" lvl="0" indent="0" algn="l" rtl="0">
                        <a:lnSpc>
                          <a:spcPct val="100000"/>
                        </a:lnSpc>
                        <a:spcBef>
                          <a:spcPts val="0"/>
                        </a:spcBef>
                        <a:spcAft>
                          <a:spcPts val="0"/>
                        </a:spcAft>
                        <a:buNone/>
                      </a:pPr>
                      <a:r>
                        <a:rPr lang="en-US" sz="1400" u="none" strike="noStrike" cap="none"/>
                        <a:t>Tuesday</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CC2E5"/>
                    </a:solidFill>
                  </a:tcPr>
                </a:tc>
                <a:tc>
                  <a:txBody>
                    <a:bodyPr/>
                    <a:lstStyle/>
                    <a:p>
                      <a:pPr marL="0" marR="0" lvl="0" indent="0" algn="l" rtl="0">
                        <a:lnSpc>
                          <a:spcPct val="100000"/>
                        </a:lnSpc>
                        <a:spcBef>
                          <a:spcPts val="0"/>
                        </a:spcBef>
                        <a:spcAft>
                          <a:spcPts val="0"/>
                        </a:spcAft>
                        <a:buNone/>
                      </a:pPr>
                      <a:r>
                        <a:rPr lang="en-US" sz="1400" u="none" strike="noStrike" cap="none"/>
                        <a:t>Wednesday</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CC2E5"/>
                    </a:solidFill>
                  </a:tcPr>
                </a:tc>
                <a:tc>
                  <a:txBody>
                    <a:bodyPr/>
                    <a:lstStyle/>
                    <a:p>
                      <a:pPr marL="0" marR="0" lvl="0" indent="0" algn="l" rtl="0">
                        <a:lnSpc>
                          <a:spcPct val="100000"/>
                        </a:lnSpc>
                        <a:spcBef>
                          <a:spcPts val="0"/>
                        </a:spcBef>
                        <a:spcAft>
                          <a:spcPts val="0"/>
                        </a:spcAft>
                        <a:buNone/>
                      </a:pPr>
                      <a:r>
                        <a:rPr lang="en-US" sz="1400" u="none" strike="noStrike" cap="none"/>
                        <a:t>Thursday</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CC2E5"/>
                    </a:solidFill>
                  </a:tcPr>
                </a:tc>
                <a:tc>
                  <a:txBody>
                    <a:bodyPr/>
                    <a:lstStyle/>
                    <a:p>
                      <a:pPr marL="0" marR="0" lvl="0" indent="0" algn="l" rtl="0">
                        <a:lnSpc>
                          <a:spcPct val="100000"/>
                        </a:lnSpc>
                        <a:spcBef>
                          <a:spcPts val="0"/>
                        </a:spcBef>
                        <a:spcAft>
                          <a:spcPts val="0"/>
                        </a:spcAft>
                        <a:buNone/>
                      </a:pPr>
                      <a:r>
                        <a:rPr lang="en-US" sz="1400" u="none" strike="noStrike" cap="none"/>
                        <a:t>Friday</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CC2E5"/>
                    </a:solidFill>
                  </a:tcPr>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None/>
                      </a:pPr>
                      <a:r>
                        <a:rPr lang="en-US" sz="1400" u="none" strike="noStrike" cap="none"/>
                        <a:t>8:00 am</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78725">
                <a:tc>
                  <a:txBody>
                    <a:bodyPr/>
                    <a:lstStyle/>
                    <a:p>
                      <a:pPr marL="0" marR="0" lvl="0" indent="0" algn="l" rtl="0">
                        <a:lnSpc>
                          <a:spcPct val="100000"/>
                        </a:lnSpc>
                        <a:spcBef>
                          <a:spcPts val="0"/>
                        </a:spcBef>
                        <a:spcAft>
                          <a:spcPts val="0"/>
                        </a:spcAft>
                        <a:buNone/>
                      </a:pPr>
                      <a:r>
                        <a:rPr lang="en-US" sz="1400" u="none" strike="noStrike" cap="none"/>
                        <a:t>9:00 am</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400" u="none" strike="noStrike" cap="none"/>
                        <a:t>Class </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2D050"/>
                    </a:solidFill>
                  </a:tcPr>
                </a:tc>
                <a:tc>
                  <a:txBody>
                    <a:bodyPr/>
                    <a:lstStyle/>
                    <a:p>
                      <a:pPr marL="0" marR="0" lvl="0" indent="0" algn="ctr" rtl="0">
                        <a:lnSpc>
                          <a:spcPct val="100000"/>
                        </a:lnSpc>
                        <a:spcBef>
                          <a:spcPts val="0"/>
                        </a:spcBef>
                        <a:spcAft>
                          <a:spcPts val="0"/>
                        </a:spcAft>
                        <a:buNone/>
                      </a:pPr>
                      <a:endParaRPr sz="1400" u="none" strike="noStrike" cap="none">
                        <a:solidFill>
                          <a:schemeClr val="dk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2D050"/>
                    </a:soli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2D050"/>
                    </a:solidFill>
                  </a:tcPr>
                </a:tc>
                <a:tc>
                  <a:txBody>
                    <a:bodyPr/>
                    <a:lstStyle/>
                    <a:p>
                      <a:pPr marL="0" marR="0" lvl="0" indent="0" algn="l" rtl="0">
                        <a:lnSpc>
                          <a:spcPct val="100000"/>
                        </a:lnSpc>
                        <a:spcBef>
                          <a:spcPts val="0"/>
                        </a:spcBef>
                        <a:spcAft>
                          <a:spcPts val="0"/>
                        </a:spcAft>
                        <a:buNone/>
                      </a:pPr>
                      <a:endParaRPr sz="1400" u="none" strike="noStrike" cap="none">
                        <a:solidFill>
                          <a:schemeClr val="accent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2D050"/>
                    </a:soli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70850">
                <a:tc>
                  <a:txBody>
                    <a:bodyPr/>
                    <a:lstStyle/>
                    <a:p>
                      <a:pPr marL="0" marR="0" lvl="0" indent="0" algn="l" rtl="0">
                        <a:lnSpc>
                          <a:spcPct val="100000"/>
                        </a:lnSpc>
                        <a:spcBef>
                          <a:spcPts val="0"/>
                        </a:spcBef>
                        <a:spcAft>
                          <a:spcPts val="0"/>
                        </a:spcAft>
                        <a:buNone/>
                      </a:pPr>
                      <a:r>
                        <a:rPr lang="en-US" sz="1400" u="none" strike="noStrike" cap="none"/>
                        <a:t>10:00 am</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2D050"/>
                    </a:solidFill>
                  </a:tcPr>
                </a:tc>
                <a:tc>
                  <a:txBody>
                    <a:bodyPr/>
                    <a:lstStyle/>
                    <a:p>
                      <a:pPr marL="0" marR="0" lvl="0" indent="0" algn="l" rtl="0">
                        <a:lnSpc>
                          <a:spcPct val="100000"/>
                        </a:lnSpc>
                        <a:spcBef>
                          <a:spcPts val="0"/>
                        </a:spcBef>
                        <a:spcAft>
                          <a:spcPts val="0"/>
                        </a:spcAft>
                        <a:buNone/>
                      </a:pPr>
                      <a:endParaRPr sz="1400" u="none" strike="noStrike" cap="none">
                        <a:solidFill>
                          <a:srgbClr val="1F3864"/>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2D050"/>
                    </a:soli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2D050"/>
                    </a:soli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2D050"/>
                    </a:solidFill>
                  </a:tcPr>
                </a:tc>
                <a:tc>
                  <a:txBody>
                    <a:bodyPr/>
                    <a:lstStyle/>
                    <a:p>
                      <a:pPr marL="0" marR="0" lvl="0" indent="0" algn="ctr"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B050"/>
                    </a:solidFill>
                  </a:tcPr>
                </a:tc>
                <a:extLst>
                  <a:ext uri="{0D108BD9-81ED-4DB2-BD59-A6C34878D82A}">
                    <a16:rowId xmlns:a16="http://schemas.microsoft.com/office/drawing/2014/main" val="10003"/>
                  </a:ext>
                </a:extLst>
              </a:tr>
              <a:tr h="370850">
                <a:tc>
                  <a:txBody>
                    <a:bodyPr/>
                    <a:lstStyle/>
                    <a:p>
                      <a:pPr marL="0" marR="0" lvl="0" indent="0" algn="l" rtl="0">
                        <a:lnSpc>
                          <a:spcPct val="100000"/>
                        </a:lnSpc>
                        <a:spcBef>
                          <a:spcPts val="0"/>
                        </a:spcBef>
                        <a:spcAft>
                          <a:spcPts val="0"/>
                        </a:spcAft>
                        <a:buNone/>
                      </a:pPr>
                      <a:r>
                        <a:rPr lang="en-US" sz="1400" u="none" strike="noStrike" cap="none"/>
                        <a:t>11:00 am</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2D050"/>
                    </a:solidFill>
                  </a:tcPr>
                </a:tc>
                <a:tc>
                  <a:txBody>
                    <a:bodyPr/>
                    <a:lstStyle/>
                    <a:p>
                      <a:pPr marL="0" marR="0" lvl="0" indent="0" algn="l" rtl="0">
                        <a:lnSpc>
                          <a:spcPct val="100000"/>
                        </a:lnSpc>
                        <a:spcBef>
                          <a:spcPts val="0"/>
                        </a:spcBef>
                        <a:spcAft>
                          <a:spcPts val="0"/>
                        </a:spcAft>
                        <a:buNone/>
                      </a:pPr>
                      <a:endParaRPr sz="1400" u="none" strike="noStrike" cap="none">
                        <a:solidFill>
                          <a:srgbClr val="1F3864"/>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2D050"/>
                    </a:soli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2D050"/>
                    </a:soli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2D050"/>
                    </a:solidFill>
                  </a:tcPr>
                </a:tc>
                <a:tc>
                  <a:txBody>
                    <a:bodyPr/>
                    <a:lstStyle/>
                    <a:p>
                      <a:pPr marL="0" marR="0" lvl="0" indent="0" algn="l" rtl="0">
                        <a:lnSpc>
                          <a:spcPct val="100000"/>
                        </a:lnSpc>
                        <a:spcBef>
                          <a:spcPts val="0"/>
                        </a:spcBef>
                        <a:spcAft>
                          <a:spcPts val="0"/>
                        </a:spcAft>
                        <a:buNone/>
                      </a:pPr>
                      <a:r>
                        <a:rPr lang="en-US" sz="1400" u="none" strike="noStrike" cap="none"/>
                        <a:t>Networking E</a:t>
                      </a:r>
                      <a:r>
                        <a:rPr lang="en-US"/>
                        <a:t>vent</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B050"/>
                    </a:solidFill>
                  </a:tcPr>
                </a:tc>
                <a:extLst>
                  <a:ext uri="{0D108BD9-81ED-4DB2-BD59-A6C34878D82A}">
                    <a16:rowId xmlns:a16="http://schemas.microsoft.com/office/drawing/2014/main" val="10004"/>
                  </a:ext>
                </a:extLst>
              </a:tr>
              <a:tr h="370850">
                <a:tc>
                  <a:txBody>
                    <a:bodyPr/>
                    <a:lstStyle/>
                    <a:p>
                      <a:pPr marL="0" marR="0" lvl="0" indent="0" algn="l" rtl="0">
                        <a:lnSpc>
                          <a:spcPct val="100000"/>
                        </a:lnSpc>
                        <a:spcBef>
                          <a:spcPts val="0"/>
                        </a:spcBef>
                        <a:spcAft>
                          <a:spcPts val="0"/>
                        </a:spcAft>
                        <a:buNone/>
                      </a:pPr>
                      <a:r>
                        <a:rPr lang="en-US" sz="1400" u="none" strike="noStrike" cap="none"/>
                        <a:t>12:00 pm</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2D050"/>
                    </a:soli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2D050"/>
                    </a:soli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2D050"/>
                    </a:soli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92D050"/>
                    </a:soli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B050"/>
                    </a:solidFill>
                  </a:tcPr>
                </a:tc>
                <a:extLst>
                  <a:ext uri="{0D108BD9-81ED-4DB2-BD59-A6C34878D82A}">
                    <a16:rowId xmlns:a16="http://schemas.microsoft.com/office/drawing/2014/main" val="10005"/>
                  </a:ext>
                </a:extLst>
              </a:tr>
              <a:tr h="370850">
                <a:tc>
                  <a:txBody>
                    <a:bodyPr/>
                    <a:lstStyle/>
                    <a:p>
                      <a:pPr marL="0" marR="0" lvl="0" indent="0" algn="l" rtl="0">
                        <a:lnSpc>
                          <a:spcPct val="100000"/>
                        </a:lnSpc>
                        <a:spcBef>
                          <a:spcPts val="0"/>
                        </a:spcBef>
                        <a:spcAft>
                          <a:spcPts val="0"/>
                        </a:spcAft>
                        <a:buNone/>
                      </a:pPr>
                      <a:r>
                        <a:rPr lang="en-US" sz="1400" u="none" strike="noStrike" cap="none"/>
                        <a:t>1:00 pm</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400" u="none" strike="noStrike" cap="none"/>
                        <a:t>Workshop</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B050"/>
                    </a:solidFill>
                  </a:tcPr>
                </a:tc>
                <a:tc>
                  <a:txBody>
                    <a:bodyPr/>
                    <a:lstStyle/>
                    <a:p>
                      <a:pPr marL="0" marR="0" lvl="0" indent="0" algn="l" rtl="0">
                        <a:lnSpc>
                          <a:spcPct val="100000"/>
                        </a:lnSpc>
                        <a:spcBef>
                          <a:spcPts val="0"/>
                        </a:spcBef>
                        <a:spcAft>
                          <a:spcPts val="0"/>
                        </a:spcAft>
                        <a:buNone/>
                      </a:pPr>
                      <a:endParaRPr sz="1400" u="none" strike="noStrike" cap="none">
                        <a:solidFill>
                          <a:schemeClr val="lt1"/>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US" sz="1400" u="none" strike="noStrike" cap="none"/>
                        <a:t>Workshop</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B050"/>
                    </a:solidFill>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370850">
                <a:tc>
                  <a:txBody>
                    <a:bodyPr/>
                    <a:lstStyle/>
                    <a:p>
                      <a:pPr marL="0" marR="0" lvl="0" indent="0" algn="l" rtl="0">
                        <a:lnSpc>
                          <a:spcPct val="100000"/>
                        </a:lnSpc>
                        <a:spcBef>
                          <a:spcPts val="0"/>
                        </a:spcBef>
                        <a:spcAft>
                          <a:spcPts val="0"/>
                        </a:spcAft>
                        <a:buNone/>
                      </a:pPr>
                      <a:r>
                        <a:rPr lang="en-US" sz="1400" u="none" strike="noStrike" cap="none"/>
                        <a:t>2:00 pm</a:t>
                      </a: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cxnSp>
        <p:nvCxnSpPr>
          <p:cNvPr id="271" name="Google Shape;271;p35"/>
          <p:cNvCxnSpPr/>
          <p:nvPr/>
        </p:nvCxnSpPr>
        <p:spPr>
          <a:xfrm flipH="1">
            <a:off x="8991600" y="4064000"/>
            <a:ext cx="8709" cy="419100"/>
          </a:xfrm>
          <a:prstGeom prst="straightConnector1">
            <a:avLst/>
          </a:prstGeom>
          <a:noFill/>
          <a:ln w="38100" cap="flat" cmpd="sng">
            <a:solidFill>
              <a:schemeClr val="lt1"/>
            </a:solidFill>
            <a:prstDash val="solid"/>
            <a:round/>
            <a:headEnd type="none" w="sm" len="sm"/>
            <a:tailEnd type="triangle" w="med" len="med"/>
          </a:ln>
        </p:spPr>
      </p:cxnSp>
      <p:cxnSp>
        <p:nvCxnSpPr>
          <p:cNvPr id="272" name="Google Shape;272;p35"/>
          <p:cNvCxnSpPr/>
          <p:nvPr/>
        </p:nvCxnSpPr>
        <p:spPr>
          <a:xfrm>
            <a:off x="3453674" y="3553097"/>
            <a:ext cx="0" cy="983947"/>
          </a:xfrm>
          <a:prstGeom prst="straightConnector1">
            <a:avLst/>
          </a:prstGeom>
          <a:noFill/>
          <a:ln w="38100" cap="flat" cmpd="sng">
            <a:solidFill>
              <a:srgbClr val="FFFFFF"/>
            </a:solidFill>
            <a:prstDash val="solid"/>
            <a:round/>
            <a:headEnd type="none" w="sm" len="sm"/>
            <a:tailEnd type="triangle" w="med" len="med"/>
          </a:ln>
        </p:spPr>
      </p:cxnSp>
      <p:cxnSp>
        <p:nvCxnSpPr>
          <p:cNvPr id="273" name="Google Shape;273;p35"/>
          <p:cNvCxnSpPr/>
          <p:nvPr/>
        </p:nvCxnSpPr>
        <p:spPr>
          <a:xfrm rot="10800000" flipH="1">
            <a:off x="3453674" y="3265714"/>
            <a:ext cx="4710612" cy="39189"/>
          </a:xfrm>
          <a:prstGeom prst="straightConnector1">
            <a:avLst/>
          </a:prstGeom>
          <a:noFill/>
          <a:ln w="38100" cap="flat" cmpd="sng">
            <a:solidFill>
              <a:schemeClr val="lt1"/>
            </a:solidFill>
            <a:prstDash val="solid"/>
            <a:round/>
            <a:headEnd type="none" w="sm" len="sm"/>
            <a:tailEnd type="triangle" w="med" len="med"/>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6"/>
          <p:cNvSpPr txBox="1"/>
          <p:nvPr/>
        </p:nvSpPr>
        <p:spPr>
          <a:xfrm>
            <a:off x="9974754" y="871308"/>
            <a:ext cx="2105891"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Arial"/>
                <a:ea typeface="Arial"/>
                <a:cs typeface="Arial"/>
                <a:sym typeface="Arial"/>
              </a:rPr>
              <a:t>Largest College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Arial"/>
                <a:ea typeface="Arial"/>
                <a:cs typeface="Arial"/>
                <a:sym typeface="Arial"/>
              </a:rPr>
              <a:t>at CSU</a:t>
            </a:r>
            <a:endParaRPr sz="1400" b="1" i="0" u="none" strike="noStrike" cap="none">
              <a:solidFill>
                <a:srgbClr val="000000"/>
              </a:solidFill>
              <a:latin typeface="Arial"/>
              <a:ea typeface="Arial"/>
              <a:cs typeface="Arial"/>
              <a:sym typeface="Arial"/>
            </a:endParaRPr>
          </a:p>
        </p:txBody>
      </p:sp>
      <p:sp>
        <p:nvSpPr>
          <p:cNvPr id="280" name="Google Shape;280;p36"/>
          <p:cNvSpPr txBox="1"/>
          <p:nvPr/>
        </p:nvSpPr>
        <p:spPr>
          <a:xfrm>
            <a:off x="9974753" y="1825638"/>
            <a:ext cx="2105891"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Arial"/>
                <a:ea typeface="Arial"/>
                <a:cs typeface="Arial"/>
                <a:sym typeface="Arial"/>
              </a:rPr>
              <a:t>Award Winning Faculty</a:t>
            </a:r>
            <a:endParaRPr sz="1400" b="1" i="0" u="none" strike="noStrike" cap="none">
              <a:solidFill>
                <a:srgbClr val="000000"/>
              </a:solidFill>
              <a:latin typeface="Arial"/>
              <a:ea typeface="Arial"/>
              <a:cs typeface="Arial"/>
              <a:sym typeface="Arial"/>
            </a:endParaRPr>
          </a:p>
        </p:txBody>
      </p:sp>
      <p:sp>
        <p:nvSpPr>
          <p:cNvPr id="281" name="Google Shape;281;p36"/>
          <p:cNvSpPr txBox="1"/>
          <p:nvPr/>
        </p:nvSpPr>
        <p:spPr>
          <a:xfrm>
            <a:off x="9974753" y="3721313"/>
            <a:ext cx="2105891"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1" i="0" u="none" strike="noStrike" cap="none">
                <a:solidFill>
                  <a:srgbClr val="FFFFFF"/>
                </a:solidFill>
                <a:latin typeface="Arial"/>
                <a:ea typeface="Arial"/>
                <a:cs typeface="Arial"/>
                <a:sym typeface="Arial"/>
              </a:rPr>
              <a:t>National Recognition In STEAM</a:t>
            </a:r>
            <a:endParaRPr sz="1400" b="1" i="0" u="none" strike="noStrike" cap="none">
              <a:solidFill>
                <a:srgbClr val="000000"/>
              </a:solidFill>
              <a:latin typeface="Arial"/>
              <a:ea typeface="Arial"/>
              <a:cs typeface="Arial"/>
              <a:sym typeface="Arial"/>
            </a:endParaRPr>
          </a:p>
        </p:txBody>
      </p:sp>
      <p:sp>
        <p:nvSpPr>
          <p:cNvPr id="282" name="Google Shape;282;p36"/>
          <p:cNvSpPr txBox="1"/>
          <p:nvPr/>
        </p:nvSpPr>
        <p:spPr>
          <a:xfrm>
            <a:off x="3176300" y="592925"/>
            <a:ext cx="6674100" cy="5325600"/>
          </a:xfrm>
          <a:prstGeom prst="rect">
            <a:avLst/>
          </a:prstGeom>
          <a:noFill/>
          <a:ln>
            <a:noFill/>
          </a:ln>
        </p:spPr>
        <p:txBody>
          <a:bodyPr spcFirstLastPara="1" wrap="square" lIns="91425" tIns="45700" rIns="91425" bIns="45700" anchor="t" anchorCtr="0">
            <a:spAutoFit/>
          </a:bodyPr>
          <a:lstStyle/>
          <a:p>
            <a:pPr marL="342900" marR="0" lvl="0" indent="-342900" algn="l" rtl="0">
              <a:lnSpc>
                <a:spcPct val="200000"/>
              </a:lnSpc>
              <a:spcBef>
                <a:spcPts val="0"/>
              </a:spcBef>
              <a:spcAft>
                <a:spcPts val="0"/>
              </a:spcAft>
              <a:buClr>
                <a:srgbClr val="002060"/>
              </a:buClr>
              <a:buSzPts val="2000"/>
              <a:buFont typeface="Arial"/>
              <a:buChar char="•"/>
            </a:pPr>
            <a:r>
              <a:rPr lang="en-US" sz="2000">
                <a:solidFill>
                  <a:srgbClr val="002060"/>
                </a:solidFill>
                <a:latin typeface="Arial"/>
                <a:ea typeface="Arial"/>
                <a:cs typeface="Arial"/>
                <a:sym typeface="Arial"/>
              </a:rPr>
              <a:t>Attend </a:t>
            </a:r>
            <a:r>
              <a:rPr lang="en-US" sz="2000">
                <a:solidFill>
                  <a:srgbClr val="002060"/>
                </a:solidFill>
              </a:rPr>
              <a:t>a CSU </a:t>
            </a:r>
            <a:r>
              <a:rPr lang="en-US" sz="2000">
                <a:solidFill>
                  <a:srgbClr val="002060"/>
                </a:solidFill>
                <a:latin typeface="Arial"/>
                <a:ea typeface="Arial"/>
                <a:cs typeface="Arial"/>
                <a:sym typeface="Arial"/>
              </a:rPr>
              <a:t>Orientation </a:t>
            </a:r>
            <a:endParaRPr sz="2000">
              <a:solidFill>
                <a:srgbClr val="002060"/>
              </a:solidFill>
              <a:latin typeface="Arial"/>
              <a:ea typeface="Arial"/>
              <a:cs typeface="Arial"/>
              <a:sym typeface="Arial"/>
            </a:endParaRPr>
          </a:p>
          <a:p>
            <a:pPr marL="342900" lvl="0" indent="-355600" algn="l" rtl="0">
              <a:lnSpc>
                <a:spcPct val="200000"/>
              </a:lnSpc>
              <a:spcBef>
                <a:spcPts val="0"/>
              </a:spcBef>
              <a:spcAft>
                <a:spcPts val="0"/>
              </a:spcAft>
              <a:buClr>
                <a:srgbClr val="002060"/>
              </a:buClr>
              <a:buSzPts val="2000"/>
              <a:buChar char="•"/>
            </a:pPr>
            <a:r>
              <a:rPr lang="en-US" sz="2000">
                <a:solidFill>
                  <a:srgbClr val="002060"/>
                </a:solidFill>
              </a:rPr>
              <a:t>Attend </a:t>
            </a:r>
            <a:r>
              <a:rPr lang="en-US" sz="2000" i="1">
                <a:solidFill>
                  <a:srgbClr val="002060"/>
                </a:solidFill>
              </a:rPr>
              <a:t>Rise</a:t>
            </a:r>
            <a:r>
              <a:rPr lang="en-US" sz="2000">
                <a:solidFill>
                  <a:srgbClr val="002060"/>
                </a:solidFill>
              </a:rPr>
              <a:t> Academy Orientation </a:t>
            </a:r>
            <a:endParaRPr sz="2000">
              <a:solidFill>
                <a:srgbClr val="002060"/>
              </a:solidFill>
            </a:endParaRPr>
          </a:p>
          <a:p>
            <a:pPr marL="342900" lvl="0" indent="-355600" algn="l" rtl="0">
              <a:lnSpc>
                <a:spcPct val="200000"/>
              </a:lnSpc>
              <a:spcBef>
                <a:spcPts val="0"/>
              </a:spcBef>
              <a:spcAft>
                <a:spcPts val="0"/>
              </a:spcAft>
              <a:buClr>
                <a:srgbClr val="002060"/>
              </a:buClr>
              <a:buSzPts val="2000"/>
              <a:buChar char="•"/>
            </a:pPr>
            <a:r>
              <a:rPr lang="en-US" sz="2000">
                <a:solidFill>
                  <a:srgbClr val="002060"/>
                </a:solidFill>
              </a:rPr>
              <a:t>Sign and agree to the terms of the Rise Academy Scholar Program Agreement</a:t>
            </a:r>
            <a:endParaRPr sz="2000">
              <a:solidFill>
                <a:srgbClr val="002060"/>
              </a:solidFill>
            </a:endParaRPr>
          </a:p>
          <a:p>
            <a:pPr marL="342900" marR="0" lvl="0" indent="-342900" algn="l" rtl="0">
              <a:lnSpc>
                <a:spcPct val="200000"/>
              </a:lnSpc>
              <a:spcBef>
                <a:spcPts val="0"/>
              </a:spcBef>
              <a:spcAft>
                <a:spcPts val="0"/>
              </a:spcAft>
              <a:buClr>
                <a:srgbClr val="002060"/>
              </a:buClr>
              <a:buSzPts val="2000"/>
              <a:buFont typeface="Arial"/>
              <a:buChar char="•"/>
            </a:pPr>
            <a:r>
              <a:rPr lang="en-US" sz="2000">
                <a:solidFill>
                  <a:srgbClr val="002060"/>
                </a:solidFill>
              </a:rPr>
              <a:t>Successfully complete the </a:t>
            </a:r>
            <a:r>
              <a:rPr lang="en-US" sz="2000" i="1">
                <a:solidFill>
                  <a:srgbClr val="002060"/>
                </a:solidFill>
              </a:rPr>
              <a:t>Rise</a:t>
            </a:r>
            <a:r>
              <a:rPr lang="en-US" sz="2000">
                <a:solidFill>
                  <a:srgbClr val="002060"/>
                </a:solidFill>
              </a:rPr>
              <a:t> Academy course</a:t>
            </a:r>
            <a:endParaRPr/>
          </a:p>
          <a:p>
            <a:pPr marL="342900" marR="0" lvl="0" indent="-342900" algn="l" rtl="0">
              <a:lnSpc>
                <a:spcPct val="200000"/>
              </a:lnSpc>
              <a:spcBef>
                <a:spcPts val="0"/>
              </a:spcBef>
              <a:spcAft>
                <a:spcPts val="0"/>
              </a:spcAft>
              <a:buClr>
                <a:srgbClr val="002060"/>
              </a:buClr>
              <a:buSzPts val="2000"/>
              <a:buFont typeface="Arial"/>
              <a:buChar char="•"/>
            </a:pPr>
            <a:r>
              <a:rPr lang="en-US" sz="2000" b="0" i="0" u="none" strike="noStrike" cap="none">
                <a:solidFill>
                  <a:srgbClr val="002060"/>
                </a:solidFill>
                <a:latin typeface="Arial"/>
                <a:ea typeface="Arial"/>
                <a:cs typeface="Arial"/>
                <a:sym typeface="Arial"/>
              </a:rPr>
              <a:t>Attend </a:t>
            </a:r>
            <a:r>
              <a:rPr lang="en-US" sz="2000" b="0" i="0" u="sng" strike="noStrike" cap="none">
                <a:solidFill>
                  <a:srgbClr val="002060"/>
                </a:solidFill>
                <a:latin typeface="Arial"/>
                <a:ea typeface="Arial"/>
                <a:cs typeface="Arial"/>
                <a:sym typeface="Arial"/>
              </a:rPr>
              <a:t>all</a:t>
            </a:r>
            <a:r>
              <a:rPr lang="en-US" sz="2000" b="0" i="0" u="none" strike="noStrike" cap="none">
                <a:solidFill>
                  <a:srgbClr val="002060"/>
                </a:solidFill>
                <a:latin typeface="Arial"/>
                <a:ea typeface="Arial"/>
                <a:cs typeface="Arial"/>
                <a:sym typeface="Arial"/>
              </a:rPr>
              <a:t> </a:t>
            </a:r>
            <a:r>
              <a:rPr lang="en-US" sz="2000" b="0" i="1" u="none" strike="noStrike" cap="none">
                <a:solidFill>
                  <a:srgbClr val="002060"/>
                </a:solidFill>
                <a:latin typeface="Arial"/>
                <a:ea typeface="Arial"/>
                <a:cs typeface="Arial"/>
                <a:sym typeface="Arial"/>
              </a:rPr>
              <a:t>Rise</a:t>
            </a:r>
            <a:r>
              <a:rPr lang="en-US" sz="2000" b="0" i="0" u="none" strike="noStrike" cap="none">
                <a:solidFill>
                  <a:srgbClr val="002060"/>
                </a:solidFill>
                <a:latin typeface="Arial"/>
                <a:ea typeface="Arial"/>
                <a:cs typeface="Arial"/>
                <a:sym typeface="Arial"/>
              </a:rPr>
              <a:t> Workshops &amp; Networking </a:t>
            </a:r>
            <a:r>
              <a:rPr lang="en-US" sz="2000">
                <a:solidFill>
                  <a:srgbClr val="002060"/>
                </a:solidFill>
                <a:latin typeface="Arial"/>
                <a:ea typeface="Arial"/>
                <a:cs typeface="Arial"/>
                <a:sym typeface="Arial"/>
              </a:rPr>
              <a:t>Events</a:t>
            </a:r>
            <a:endParaRPr sz="2000" b="0" i="0" u="none" strike="noStrike" cap="none">
              <a:solidFill>
                <a:srgbClr val="002060"/>
              </a:solidFill>
              <a:latin typeface="Arial"/>
              <a:ea typeface="Arial"/>
              <a:cs typeface="Arial"/>
              <a:sym typeface="Arial"/>
            </a:endParaRPr>
          </a:p>
          <a:p>
            <a:pPr marL="342900" marR="0" lvl="0" indent="-342900" algn="l" rtl="0">
              <a:lnSpc>
                <a:spcPct val="200000"/>
              </a:lnSpc>
              <a:spcBef>
                <a:spcPts val="0"/>
              </a:spcBef>
              <a:spcAft>
                <a:spcPts val="0"/>
              </a:spcAft>
              <a:buClr>
                <a:srgbClr val="002060"/>
              </a:buClr>
              <a:buSzPts val="2000"/>
              <a:buFont typeface="Arial"/>
              <a:buChar char="•"/>
            </a:pPr>
            <a:r>
              <a:rPr lang="en-US" sz="2000" b="0" i="0" u="none" strike="noStrike" cap="none">
                <a:solidFill>
                  <a:srgbClr val="002060"/>
                </a:solidFill>
                <a:latin typeface="Arial"/>
                <a:ea typeface="Arial"/>
                <a:cs typeface="Arial"/>
                <a:sym typeface="Arial"/>
              </a:rPr>
              <a:t>Communicate and engage with your Academic Advisor and Professor</a:t>
            </a:r>
            <a:endParaRPr/>
          </a:p>
          <a:p>
            <a:pPr marL="342900" marR="0" lvl="0" indent="-342900" algn="l" rtl="0">
              <a:lnSpc>
                <a:spcPct val="200000"/>
              </a:lnSpc>
              <a:spcBef>
                <a:spcPts val="0"/>
              </a:spcBef>
              <a:spcAft>
                <a:spcPts val="0"/>
              </a:spcAft>
              <a:buClr>
                <a:srgbClr val="002060"/>
              </a:buClr>
              <a:buSzPts val="2000"/>
              <a:buFont typeface="Arial"/>
              <a:buChar char="•"/>
            </a:pPr>
            <a:r>
              <a:rPr lang="en-US" sz="2000" b="0" i="0" u="none" strike="noStrike" cap="none">
                <a:solidFill>
                  <a:srgbClr val="002060"/>
                </a:solidFill>
                <a:latin typeface="Arial"/>
                <a:ea typeface="Arial"/>
                <a:cs typeface="Arial"/>
                <a:sym typeface="Arial"/>
              </a:rPr>
              <a:t>Utilize tutor</a:t>
            </a:r>
            <a:r>
              <a:rPr lang="en-US" sz="2000">
                <a:solidFill>
                  <a:srgbClr val="002060"/>
                </a:solidFill>
              </a:rPr>
              <a:t>ing</a:t>
            </a:r>
            <a:r>
              <a:rPr lang="en-US" sz="2000" b="0" i="0" u="none" strike="noStrike" cap="none">
                <a:solidFill>
                  <a:srgbClr val="002060"/>
                </a:solidFill>
                <a:latin typeface="Arial"/>
                <a:ea typeface="Arial"/>
                <a:cs typeface="Arial"/>
                <a:sym typeface="Arial"/>
              </a:rPr>
              <a:t> resources  </a:t>
            </a:r>
            <a:endParaRPr sz="1700" b="0" i="0" u="none" strike="noStrike" cap="none">
              <a:solidFill>
                <a:srgbClr val="002060"/>
              </a:solidFill>
              <a:latin typeface="Arial"/>
              <a:ea typeface="Arial"/>
              <a:cs typeface="Arial"/>
              <a:sym typeface="Arial"/>
            </a:endParaRPr>
          </a:p>
        </p:txBody>
      </p:sp>
      <p:grpSp>
        <p:nvGrpSpPr>
          <p:cNvPr id="283" name="Google Shape;283;p36"/>
          <p:cNvGrpSpPr/>
          <p:nvPr/>
        </p:nvGrpSpPr>
        <p:grpSpPr>
          <a:xfrm>
            <a:off x="157184" y="-12"/>
            <a:ext cx="2894774" cy="6511452"/>
            <a:chOff x="9575939" y="-46953"/>
            <a:chExt cx="2162700" cy="5170281"/>
          </a:xfrm>
        </p:grpSpPr>
        <p:sp>
          <p:nvSpPr>
            <p:cNvPr id="284" name="Google Shape;284;p36"/>
            <p:cNvSpPr/>
            <p:nvPr/>
          </p:nvSpPr>
          <p:spPr>
            <a:xfrm>
              <a:off x="9604347" y="-46953"/>
              <a:ext cx="2105891" cy="5170281"/>
            </a:xfrm>
            <a:prstGeom prst="rect">
              <a:avLst/>
            </a:prstGeom>
            <a:solidFill>
              <a:srgbClr val="18385F"/>
            </a:solidFill>
            <a:ln w="28575" cap="flat" cmpd="sng">
              <a:solidFill>
                <a:srgbClr val="82C14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85" name="Google Shape;285;p36"/>
            <p:cNvSpPr txBox="1"/>
            <p:nvPr/>
          </p:nvSpPr>
          <p:spPr>
            <a:xfrm>
              <a:off x="9575939" y="2101437"/>
              <a:ext cx="2162700" cy="1148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600"/>
                <a:buFont typeface="Arial"/>
                <a:buNone/>
              </a:pPr>
              <a:r>
                <a:rPr lang="en-US" sz="3200" b="1" i="1" u="none" strike="noStrike" cap="none">
                  <a:solidFill>
                    <a:srgbClr val="FFFFFF"/>
                  </a:solidFill>
                  <a:latin typeface="Arial"/>
                  <a:ea typeface="Arial"/>
                  <a:cs typeface="Arial"/>
                  <a:sym typeface="Arial"/>
                </a:rPr>
                <a:t>Rise</a:t>
              </a:r>
              <a:r>
                <a:rPr lang="en-US" sz="3200" b="1" i="0" u="none" strike="noStrike" cap="none">
                  <a:solidFill>
                    <a:srgbClr val="FFFFFF"/>
                  </a:solidFill>
                  <a:latin typeface="Arial"/>
                  <a:ea typeface="Arial"/>
                  <a:cs typeface="Arial"/>
                  <a:sym typeface="Arial"/>
                </a:rPr>
                <a:t> Expectations</a:t>
              </a:r>
              <a:endParaRPr sz="3200" b="1"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1600"/>
                <a:buFont typeface="Arial"/>
                <a:buNone/>
              </a:pPr>
              <a:endParaRPr sz="2400">
                <a:solidFill>
                  <a:srgbClr val="FFFFFF"/>
                </a:solidFill>
              </a:endParaRPr>
            </a:p>
          </p:txBody>
        </p:sp>
        <p:sp>
          <p:nvSpPr>
            <p:cNvPr id="286" name="Google Shape;286;p36"/>
            <p:cNvSpPr/>
            <p:nvPr/>
          </p:nvSpPr>
          <p:spPr>
            <a:xfrm>
              <a:off x="9874103" y="3521496"/>
              <a:ext cx="1836135" cy="32098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1600"/>
                <a:buFont typeface="Arial"/>
                <a:buNone/>
              </a:pPr>
              <a:endParaRPr sz="1600" b="1" i="0" u="none" strike="noStrike" cap="none">
                <a:solidFill>
                  <a:srgbClr val="000000"/>
                </a:solidFill>
                <a:latin typeface="Arial"/>
                <a:ea typeface="Arial"/>
                <a:cs typeface="Arial"/>
                <a:sym typeface="Arial"/>
              </a:endParaRPr>
            </a:p>
          </p:txBody>
        </p:sp>
        <p:sp>
          <p:nvSpPr>
            <p:cNvPr id="287" name="Google Shape;287;p36"/>
            <p:cNvSpPr/>
            <p:nvPr/>
          </p:nvSpPr>
          <p:spPr>
            <a:xfrm>
              <a:off x="9874103" y="4504764"/>
              <a:ext cx="1836135" cy="32098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1600"/>
                <a:buFont typeface="Arial"/>
                <a:buNone/>
              </a:pPr>
              <a:endParaRPr sz="1600" b="1" i="0" u="none" strike="noStrike" cap="none">
                <a:solidFill>
                  <a:srgbClr val="000000"/>
                </a:solidFill>
                <a:latin typeface="Arial"/>
                <a:ea typeface="Arial"/>
                <a:cs typeface="Arial"/>
                <a:sym typeface="Arial"/>
              </a:endParaRPr>
            </a:p>
          </p:txBody>
        </p:sp>
        <p:sp>
          <p:nvSpPr>
            <p:cNvPr id="288" name="Google Shape;288;p36"/>
            <p:cNvSpPr/>
            <p:nvPr/>
          </p:nvSpPr>
          <p:spPr>
            <a:xfrm>
              <a:off x="9970380" y="2538187"/>
              <a:ext cx="1604980" cy="32098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FFFF"/>
                </a:buClr>
                <a:buSzPts val="1600"/>
                <a:buFont typeface="Arial"/>
                <a:buNone/>
              </a:pPr>
              <a:endParaRPr sz="1600" b="1" i="0" u="none" strike="noStrike" cap="none">
                <a:solidFill>
                  <a:srgbClr val="000000"/>
                </a:solidFill>
                <a:latin typeface="Arial"/>
                <a:ea typeface="Arial"/>
                <a:cs typeface="Arial"/>
                <a:sym typeface="Arial"/>
              </a:endParaRPr>
            </a:p>
          </p:txBody>
        </p:sp>
        <p:cxnSp>
          <p:nvCxnSpPr>
            <p:cNvPr id="289" name="Google Shape;289;p36"/>
            <p:cNvCxnSpPr/>
            <p:nvPr/>
          </p:nvCxnSpPr>
          <p:spPr>
            <a:xfrm>
              <a:off x="9854802" y="1225057"/>
              <a:ext cx="1605000" cy="0"/>
            </a:xfrm>
            <a:prstGeom prst="straightConnector1">
              <a:avLst/>
            </a:prstGeom>
            <a:noFill/>
            <a:ln w="19050" cap="flat" cmpd="sng">
              <a:solidFill>
                <a:srgbClr val="82C14D"/>
              </a:solidFill>
              <a:prstDash val="solid"/>
              <a:miter lim="800000"/>
              <a:headEnd type="none" w="sm" len="sm"/>
              <a:tailEnd type="none" w="sm" len="sm"/>
            </a:ln>
          </p:spPr>
        </p:cxnSp>
      </p:grpSp>
      <p:cxnSp>
        <p:nvCxnSpPr>
          <p:cNvPr id="290" name="Google Shape;290;p36"/>
          <p:cNvCxnSpPr/>
          <p:nvPr/>
        </p:nvCxnSpPr>
        <p:spPr>
          <a:xfrm>
            <a:off x="462851" y="4866395"/>
            <a:ext cx="2148243" cy="0"/>
          </a:xfrm>
          <a:prstGeom prst="straightConnector1">
            <a:avLst/>
          </a:prstGeom>
          <a:noFill/>
          <a:ln w="19050" cap="flat" cmpd="sng">
            <a:solidFill>
              <a:srgbClr val="82C14D"/>
            </a:solidFill>
            <a:prstDash val="solid"/>
            <a:miter lim="800000"/>
            <a:headEnd type="none" w="sm" len="sm"/>
            <a:tailEnd type="none" w="sm" len="sm"/>
          </a:ln>
        </p:spPr>
      </p:cxnSp>
      <p:pic>
        <p:nvPicPr>
          <p:cNvPr id="291" name="Google Shape;291;p36" descr="&lt;strong&gt;Student&lt;/strong&gt; PNG"/>
          <p:cNvPicPr preferRelativeResize="0"/>
          <p:nvPr/>
        </p:nvPicPr>
        <p:blipFill rotWithShape="1">
          <a:blip r:embed="rId3">
            <a:alphaModFix/>
          </a:blip>
          <a:srcRect/>
          <a:stretch/>
        </p:blipFill>
        <p:spPr>
          <a:xfrm>
            <a:off x="9394079" y="871308"/>
            <a:ext cx="2991686" cy="448753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37"/>
          <p:cNvSpPr txBox="1"/>
          <p:nvPr/>
        </p:nvSpPr>
        <p:spPr>
          <a:xfrm>
            <a:off x="940526" y="1300713"/>
            <a:ext cx="9945650" cy="5060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98" name="Google Shape;298;p37"/>
          <p:cNvSpPr txBox="1"/>
          <p:nvPr/>
        </p:nvSpPr>
        <p:spPr>
          <a:xfrm>
            <a:off x="3325883" y="562090"/>
            <a:ext cx="5360918"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endParaRPr sz="4200" b="0" i="0" u="none" strike="noStrike" cap="none">
              <a:solidFill>
                <a:srgbClr val="0D5540"/>
              </a:solidFill>
              <a:latin typeface="Arial"/>
              <a:ea typeface="Arial"/>
              <a:cs typeface="Arial"/>
              <a:sym typeface="Arial"/>
            </a:endParaRPr>
          </a:p>
        </p:txBody>
      </p:sp>
      <p:sp>
        <p:nvSpPr>
          <p:cNvPr id="299" name="Google Shape;299;p37"/>
          <p:cNvSpPr txBox="1">
            <a:spLocks noGrp="1"/>
          </p:cNvSpPr>
          <p:nvPr>
            <p:ph type="title"/>
          </p:nvPr>
        </p:nvSpPr>
        <p:spPr>
          <a:xfrm>
            <a:off x="664575" y="2553350"/>
            <a:ext cx="5908800" cy="1083600"/>
          </a:xfrm>
          <a:prstGeom prst="rect">
            <a:avLst/>
          </a:prstGeom>
          <a:solidFill>
            <a:srgbClr val="18385F"/>
          </a:solidFill>
          <a:ln w="28575" cap="flat" cmpd="sng">
            <a:solidFill>
              <a:srgbClr val="82C14D"/>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US" sz="5400" i="1">
                <a:solidFill>
                  <a:schemeClr val="lt1"/>
                </a:solidFill>
                <a:latin typeface="Arial"/>
                <a:ea typeface="Arial"/>
                <a:cs typeface="Arial"/>
                <a:sym typeface="Arial"/>
              </a:rPr>
              <a:t>Rise</a:t>
            </a:r>
            <a:r>
              <a:rPr lang="en-US" sz="5400">
                <a:solidFill>
                  <a:schemeClr val="lt1"/>
                </a:solidFill>
                <a:latin typeface="Arial"/>
                <a:ea typeface="Arial"/>
                <a:cs typeface="Arial"/>
                <a:sym typeface="Arial"/>
              </a:rPr>
              <a:t> Roadmap</a:t>
            </a:r>
            <a:endParaRPr sz="5400">
              <a:solidFill>
                <a:schemeClr val="lt1"/>
              </a:solidFill>
              <a:latin typeface="Arial"/>
              <a:ea typeface="Arial"/>
              <a:cs typeface="Arial"/>
              <a:sym typeface="Arial"/>
            </a:endParaRPr>
          </a:p>
        </p:txBody>
      </p:sp>
      <p:pic>
        <p:nvPicPr>
          <p:cNvPr id="300" name="Google Shape;300;p37"/>
          <p:cNvPicPr preferRelativeResize="0"/>
          <p:nvPr/>
        </p:nvPicPr>
        <p:blipFill>
          <a:blip r:embed="rId3">
            <a:alphaModFix/>
          </a:blip>
          <a:stretch>
            <a:fillRect/>
          </a:stretch>
        </p:blipFill>
        <p:spPr>
          <a:xfrm>
            <a:off x="6989050" y="109050"/>
            <a:ext cx="3745183" cy="65043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38"/>
          <p:cNvSpPr txBox="1">
            <a:spLocks noGrp="1"/>
          </p:cNvSpPr>
          <p:nvPr>
            <p:ph type="title"/>
          </p:nvPr>
        </p:nvSpPr>
        <p:spPr>
          <a:xfrm>
            <a:off x="838200" y="365125"/>
            <a:ext cx="10515600" cy="689100"/>
          </a:xfrm>
          <a:prstGeom prst="rect">
            <a:avLst/>
          </a:prstGeom>
        </p:spPr>
        <p:txBody>
          <a:bodyPr spcFirstLastPara="1" wrap="square" lIns="91425" tIns="45700" rIns="91425" bIns="45700" anchor="ctr" anchorCtr="0">
            <a:normAutofit fontScale="90000"/>
          </a:bodyPr>
          <a:lstStyle/>
          <a:p>
            <a:pPr marL="0" lvl="0" indent="0" algn="ctr" rtl="0">
              <a:spcBef>
                <a:spcPts val="0"/>
              </a:spcBef>
              <a:spcAft>
                <a:spcPts val="0"/>
              </a:spcAft>
              <a:buNone/>
            </a:pPr>
            <a:r>
              <a:rPr lang="en-US"/>
              <a:t>The Impact of </a:t>
            </a:r>
            <a:r>
              <a:rPr lang="en-US" i="1"/>
              <a:t>Rise</a:t>
            </a:r>
            <a:r>
              <a:rPr lang="en-US"/>
              <a:t> Academy</a:t>
            </a:r>
            <a:endParaRPr/>
          </a:p>
        </p:txBody>
      </p:sp>
      <p:pic>
        <p:nvPicPr>
          <p:cNvPr id="307" name="Google Shape;307;p38" title="Donate_Scholar_Nicholas.mp4">
            <a:hlinkClick r:id="rId3"/>
          </p:cNvPr>
          <p:cNvPicPr preferRelativeResize="0"/>
          <p:nvPr/>
        </p:nvPicPr>
        <p:blipFill>
          <a:blip r:embed="rId4">
            <a:alphaModFix/>
          </a:blip>
          <a:stretch>
            <a:fillRect/>
          </a:stretch>
        </p:blipFill>
        <p:spPr>
          <a:xfrm>
            <a:off x="912688" y="1054225"/>
            <a:ext cx="10210426" cy="53883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
                                        </p:tgtEl>
                                        <p:attrNameLst>
                                          <p:attrName>style.visibility</p:attrName>
                                        </p:attrNameLst>
                                      </p:cBhvr>
                                      <p:to>
                                        <p:strVal val="visible"/>
                                      </p:to>
                                    </p:set>
                                    <p:animEffect transition="in" filter="fade">
                                      <p:cBhvr>
                                        <p:cTn id="7" dur="1000"/>
                                        <p:tgtEl>
                                          <p:spTgt spid="3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39"/>
          <p:cNvSpPr txBox="1">
            <a:spLocks noGrp="1"/>
          </p:cNvSpPr>
          <p:nvPr>
            <p:ph type="body" idx="1"/>
          </p:nvPr>
        </p:nvSpPr>
        <p:spPr>
          <a:xfrm>
            <a:off x="838200" y="1825624"/>
            <a:ext cx="10515600" cy="4110900"/>
          </a:xfrm>
          <a:prstGeom prst="rect">
            <a:avLst/>
          </a:prstGeom>
        </p:spPr>
        <p:txBody>
          <a:bodyPr spcFirstLastPara="1" wrap="square" lIns="91425" tIns="45700" rIns="91425" bIns="45700" anchor="t" anchorCtr="0">
            <a:normAutofit/>
          </a:bodyPr>
          <a:lstStyle/>
          <a:p>
            <a:pPr marL="457200" lvl="0" indent="-228600" algn="l" rtl="0">
              <a:spcBef>
                <a:spcPts val="1000"/>
              </a:spcBef>
              <a:spcAft>
                <a:spcPts val="0"/>
              </a:spcAft>
              <a:buNone/>
            </a:pPr>
            <a:r>
              <a:rPr lang="en-US" sz="2333" b="1" u="sng">
                <a:solidFill>
                  <a:srgbClr val="222222"/>
                </a:solidFill>
                <a:highlight>
                  <a:srgbClr val="FFFFFF"/>
                </a:highlight>
                <a:latin typeface="Arial"/>
                <a:ea typeface="Arial"/>
                <a:cs typeface="Arial"/>
                <a:sym typeface="Arial"/>
              </a:rPr>
              <a:t>Mentorship Program Rise Partners</a:t>
            </a:r>
            <a:endParaRPr sz="2333" b="1" u="sng">
              <a:solidFill>
                <a:srgbClr val="222222"/>
              </a:solidFill>
              <a:highlight>
                <a:srgbClr val="FFFFFF"/>
              </a:highlight>
              <a:latin typeface="Arial"/>
              <a:ea typeface="Arial"/>
              <a:cs typeface="Arial"/>
              <a:sym typeface="Arial"/>
            </a:endParaRPr>
          </a:p>
          <a:p>
            <a:pPr marL="596900" lvl="0" indent="-364100" algn="l" rtl="0">
              <a:lnSpc>
                <a:spcPct val="115000"/>
              </a:lnSpc>
              <a:spcBef>
                <a:spcPts val="1000"/>
              </a:spcBef>
              <a:spcAft>
                <a:spcPts val="0"/>
              </a:spcAft>
              <a:buClr>
                <a:srgbClr val="222222"/>
              </a:buClr>
              <a:buSzPts val="2134"/>
              <a:buChar char="●"/>
            </a:pPr>
            <a:r>
              <a:rPr lang="en-US" sz="2133">
                <a:solidFill>
                  <a:srgbClr val="222222"/>
                </a:solidFill>
                <a:highlight>
                  <a:srgbClr val="FFFFFF"/>
                </a:highlight>
                <a:latin typeface="Arial"/>
                <a:ea typeface="Arial"/>
                <a:cs typeface="Arial"/>
                <a:sym typeface="Arial"/>
              </a:rPr>
              <a:t>Relativity: Students who may have expressed interest in computer science and legal studies </a:t>
            </a:r>
            <a:endParaRPr sz="2133">
              <a:solidFill>
                <a:srgbClr val="222222"/>
              </a:solidFill>
              <a:highlight>
                <a:srgbClr val="FFFFFF"/>
              </a:highlight>
              <a:latin typeface="Arial"/>
              <a:ea typeface="Arial"/>
              <a:cs typeface="Arial"/>
              <a:sym typeface="Arial"/>
            </a:endParaRPr>
          </a:p>
          <a:p>
            <a:pPr marL="0" lvl="0" indent="0" algn="l" rtl="0">
              <a:lnSpc>
                <a:spcPct val="115000"/>
              </a:lnSpc>
              <a:spcBef>
                <a:spcPts val="1000"/>
              </a:spcBef>
              <a:spcAft>
                <a:spcPts val="0"/>
              </a:spcAft>
              <a:buNone/>
            </a:pPr>
            <a:endParaRPr sz="2133">
              <a:solidFill>
                <a:srgbClr val="222222"/>
              </a:solidFill>
              <a:highlight>
                <a:srgbClr val="FFFFFF"/>
              </a:highlight>
              <a:latin typeface="Arial"/>
              <a:ea typeface="Arial"/>
              <a:cs typeface="Arial"/>
              <a:sym typeface="Arial"/>
            </a:endParaRPr>
          </a:p>
          <a:p>
            <a:pPr marL="596900" lvl="0" indent="-364100" algn="l" rtl="0">
              <a:lnSpc>
                <a:spcPct val="115000"/>
              </a:lnSpc>
              <a:spcBef>
                <a:spcPts val="1000"/>
              </a:spcBef>
              <a:spcAft>
                <a:spcPts val="0"/>
              </a:spcAft>
              <a:buClr>
                <a:srgbClr val="222222"/>
              </a:buClr>
              <a:buSzPts val="2134"/>
              <a:buChar char="●"/>
            </a:pPr>
            <a:r>
              <a:rPr lang="en-US" sz="2133">
                <a:solidFill>
                  <a:srgbClr val="222222"/>
                </a:solidFill>
                <a:highlight>
                  <a:srgbClr val="FFFFFF"/>
                </a:highlight>
                <a:latin typeface="Arial"/>
                <a:ea typeface="Arial"/>
                <a:cs typeface="Arial"/>
                <a:sym typeface="Arial"/>
              </a:rPr>
              <a:t>Wintrust: (Finance, Accounting, and Business majors) as part of the CSU Champions mentoring program.</a:t>
            </a:r>
            <a:endParaRPr sz="2133">
              <a:solidFill>
                <a:srgbClr val="222222"/>
              </a:solidFill>
              <a:highlight>
                <a:srgbClr val="FFFFFF"/>
              </a:highlight>
              <a:latin typeface="Arial"/>
              <a:ea typeface="Arial"/>
              <a:cs typeface="Arial"/>
              <a:sym typeface="Arial"/>
            </a:endParaRPr>
          </a:p>
          <a:p>
            <a:pPr marL="457200" lvl="0" indent="0" algn="l" rtl="0">
              <a:lnSpc>
                <a:spcPct val="115000"/>
              </a:lnSpc>
              <a:spcBef>
                <a:spcPts val="1000"/>
              </a:spcBef>
              <a:spcAft>
                <a:spcPts val="0"/>
              </a:spcAft>
              <a:buNone/>
            </a:pPr>
            <a:endParaRPr sz="2133">
              <a:solidFill>
                <a:srgbClr val="222222"/>
              </a:solidFill>
              <a:highlight>
                <a:srgbClr val="FFFFFF"/>
              </a:highlight>
            </a:endParaRPr>
          </a:p>
          <a:p>
            <a:pPr marL="0" lvl="0" indent="0" algn="l" rtl="0">
              <a:spcBef>
                <a:spcPts val="1000"/>
              </a:spcBef>
              <a:spcAft>
                <a:spcPts val="0"/>
              </a:spcAft>
              <a:buNone/>
            </a:pPr>
            <a:endParaRPr/>
          </a:p>
        </p:txBody>
      </p:sp>
      <p:sp>
        <p:nvSpPr>
          <p:cNvPr id="314" name="Google Shape;314;p39"/>
          <p:cNvSpPr txBox="1">
            <a:spLocks noGrp="1"/>
          </p:cNvSpPr>
          <p:nvPr>
            <p:ph type="title"/>
          </p:nvPr>
        </p:nvSpPr>
        <p:spPr>
          <a:xfrm>
            <a:off x="838200" y="328007"/>
            <a:ext cx="10515600" cy="1083600"/>
          </a:xfrm>
          <a:prstGeom prst="rect">
            <a:avLst/>
          </a:prstGeom>
          <a:solidFill>
            <a:srgbClr val="18385F"/>
          </a:solidFill>
          <a:ln w="28575" cap="flat" cmpd="sng">
            <a:solidFill>
              <a:srgbClr val="82C14D"/>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US" sz="5400" i="1">
                <a:solidFill>
                  <a:schemeClr val="lt1"/>
                </a:solidFill>
                <a:latin typeface="Arial"/>
                <a:ea typeface="Arial"/>
                <a:cs typeface="Arial"/>
                <a:sym typeface="Arial"/>
              </a:rPr>
              <a:t>Rise</a:t>
            </a:r>
            <a:r>
              <a:rPr lang="en-US" sz="5400">
                <a:solidFill>
                  <a:schemeClr val="lt1"/>
                </a:solidFill>
                <a:latin typeface="Arial"/>
                <a:ea typeface="Arial"/>
                <a:cs typeface="Arial"/>
                <a:sym typeface="Arial"/>
              </a:rPr>
              <a:t> Academy Partners</a:t>
            </a:r>
            <a:endParaRPr sz="5400">
              <a:solidFill>
                <a:schemeClr val="lt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40"/>
          <p:cNvSpPr txBox="1">
            <a:spLocks noGrp="1"/>
          </p:cNvSpPr>
          <p:nvPr>
            <p:ph type="body" idx="1"/>
          </p:nvPr>
        </p:nvSpPr>
        <p:spPr>
          <a:xfrm>
            <a:off x="838200" y="1825624"/>
            <a:ext cx="10515600" cy="4110900"/>
          </a:xfrm>
          <a:prstGeom prst="rect">
            <a:avLst/>
          </a:prstGeom>
        </p:spPr>
        <p:txBody>
          <a:bodyPr spcFirstLastPara="1" wrap="square" lIns="91425" tIns="45700" rIns="91425" bIns="45700" anchor="t" anchorCtr="0">
            <a:normAutofit fontScale="85000" lnSpcReduction="10000"/>
          </a:bodyPr>
          <a:lstStyle/>
          <a:p>
            <a:pPr marL="0" lvl="0" indent="0" algn="l" rtl="0">
              <a:lnSpc>
                <a:spcPct val="115000"/>
              </a:lnSpc>
              <a:spcBef>
                <a:spcPts val="0"/>
              </a:spcBef>
              <a:spcAft>
                <a:spcPts val="0"/>
              </a:spcAft>
              <a:buNone/>
            </a:pPr>
            <a:r>
              <a:rPr lang="en-US" sz="2300" b="1" u="sng">
                <a:solidFill>
                  <a:srgbClr val="222222"/>
                </a:solidFill>
                <a:highlight>
                  <a:srgbClr val="FFFFFF"/>
                </a:highlight>
                <a:latin typeface="Arial"/>
                <a:ea typeface="Arial"/>
                <a:cs typeface="Arial"/>
                <a:sym typeface="Arial"/>
              </a:rPr>
              <a:t>Non-Mentorship Rise Partners</a:t>
            </a:r>
            <a:endParaRPr sz="2300" b="1" u="sng">
              <a:solidFill>
                <a:srgbClr val="222222"/>
              </a:solidFill>
              <a:highlight>
                <a:srgbClr val="FFFFFF"/>
              </a:highlight>
              <a:latin typeface="Arial"/>
              <a:ea typeface="Arial"/>
              <a:cs typeface="Arial"/>
              <a:sym typeface="Arial"/>
            </a:endParaRPr>
          </a:p>
          <a:p>
            <a:pPr marL="596900" lvl="0" indent="-341947" algn="l" rtl="0">
              <a:lnSpc>
                <a:spcPct val="115000"/>
              </a:lnSpc>
              <a:spcBef>
                <a:spcPts val="1000"/>
              </a:spcBef>
              <a:spcAft>
                <a:spcPts val="0"/>
              </a:spcAft>
              <a:buClr>
                <a:srgbClr val="222222"/>
              </a:buClr>
              <a:buSzPct val="100000"/>
              <a:buChar char="●"/>
            </a:pPr>
            <a:r>
              <a:rPr lang="en-US" sz="2100">
                <a:solidFill>
                  <a:srgbClr val="222222"/>
                </a:solidFill>
                <a:highlight>
                  <a:srgbClr val="FFFFFF"/>
                </a:highlight>
                <a:latin typeface="Arial"/>
                <a:ea typeface="Arial"/>
                <a:cs typeface="Arial"/>
                <a:sym typeface="Arial"/>
              </a:rPr>
              <a:t>Dempsey Travis </a:t>
            </a:r>
            <a:endParaRPr sz="2100">
              <a:solidFill>
                <a:srgbClr val="222222"/>
              </a:solidFill>
              <a:highlight>
                <a:srgbClr val="FFFFFF"/>
              </a:highlight>
              <a:latin typeface="Arial"/>
              <a:ea typeface="Arial"/>
              <a:cs typeface="Arial"/>
              <a:sym typeface="Arial"/>
            </a:endParaRPr>
          </a:p>
          <a:p>
            <a:pPr marL="457200" lvl="0" indent="0" algn="l" rtl="0">
              <a:lnSpc>
                <a:spcPct val="115000"/>
              </a:lnSpc>
              <a:spcBef>
                <a:spcPts val="1000"/>
              </a:spcBef>
              <a:spcAft>
                <a:spcPts val="0"/>
              </a:spcAft>
              <a:buNone/>
            </a:pPr>
            <a:endParaRPr sz="2100">
              <a:solidFill>
                <a:srgbClr val="222222"/>
              </a:solidFill>
              <a:highlight>
                <a:srgbClr val="FFFFFF"/>
              </a:highlight>
              <a:latin typeface="Arial"/>
              <a:ea typeface="Arial"/>
              <a:cs typeface="Arial"/>
              <a:sym typeface="Arial"/>
            </a:endParaRPr>
          </a:p>
          <a:p>
            <a:pPr marL="596900" lvl="0" indent="-341947" algn="l" rtl="0">
              <a:lnSpc>
                <a:spcPct val="115000"/>
              </a:lnSpc>
              <a:spcBef>
                <a:spcPts val="1000"/>
              </a:spcBef>
              <a:spcAft>
                <a:spcPts val="0"/>
              </a:spcAft>
              <a:buClr>
                <a:srgbClr val="222222"/>
              </a:buClr>
              <a:buSzPct val="100000"/>
              <a:buChar char="●"/>
            </a:pPr>
            <a:r>
              <a:rPr lang="en-US" sz="2100">
                <a:solidFill>
                  <a:srgbClr val="222222"/>
                </a:solidFill>
                <a:highlight>
                  <a:srgbClr val="FFFFFF"/>
                </a:highlight>
                <a:latin typeface="Arial"/>
                <a:ea typeface="Arial"/>
                <a:cs typeface="Arial"/>
                <a:sym typeface="Arial"/>
              </a:rPr>
              <a:t>Rivers Casino</a:t>
            </a:r>
            <a:endParaRPr sz="2100">
              <a:solidFill>
                <a:srgbClr val="222222"/>
              </a:solidFill>
              <a:highlight>
                <a:srgbClr val="FFFFFF"/>
              </a:highlight>
              <a:latin typeface="Arial"/>
              <a:ea typeface="Arial"/>
              <a:cs typeface="Arial"/>
              <a:sym typeface="Arial"/>
            </a:endParaRPr>
          </a:p>
          <a:p>
            <a:pPr marL="457200" lvl="0" indent="0" algn="l" rtl="0">
              <a:lnSpc>
                <a:spcPct val="115000"/>
              </a:lnSpc>
              <a:spcBef>
                <a:spcPts val="1000"/>
              </a:spcBef>
              <a:spcAft>
                <a:spcPts val="0"/>
              </a:spcAft>
              <a:buNone/>
            </a:pPr>
            <a:endParaRPr sz="2100">
              <a:solidFill>
                <a:srgbClr val="222222"/>
              </a:solidFill>
              <a:highlight>
                <a:srgbClr val="FFFFFF"/>
              </a:highlight>
              <a:latin typeface="Arial"/>
              <a:ea typeface="Arial"/>
              <a:cs typeface="Arial"/>
              <a:sym typeface="Arial"/>
            </a:endParaRPr>
          </a:p>
          <a:p>
            <a:pPr marL="596900" lvl="0" indent="-341947" algn="l" rtl="0">
              <a:lnSpc>
                <a:spcPct val="115000"/>
              </a:lnSpc>
              <a:spcBef>
                <a:spcPts val="1000"/>
              </a:spcBef>
              <a:spcAft>
                <a:spcPts val="0"/>
              </a:spcAft>
              <a:buClr>
                <a:srgbClr val="222222"/>
              </a:buClr>
              <a:buSzPct val="100000"/>
              <a:buChar char="●"/>
            </a:pPr>
            <a:r>
              <a:rPr lang="en-US" sz="2100">
                <a:solidFill>
                  <a:srgbClr val="222222"/>
                </a:solidFill>
                <a:highlight>
                  <a:srgbClr val="FFFFFF"/>
                </a:highlight>
                <a:latin typeface="Arial"/>
                <a:ea typeface="Arial"/>
                <a:cs typeface="Arial"/>
                <a:sym typeface="Arial"/>
              </a:rPr>
              <a:t>AT&amp;T(STEM-focused majors): </a:t>
            </a:r>
            <a:endParaRPr sz="2100">
              <a:solidFill>
                <a:srgbClr val="222222"/>
              </a:solidFill>
              <a:highlight>
                <a:srgbClr val="FFFFFF"/>
              </a:highlight>
              <a:latin typeface="Arial"/>
              <a:ea typeface="Arial"/>
              <a:cs typeface="Arial"/>
              <a:sym typeface="Arial"/>
            </a:endParaRPr>
          </a:p>
          <a:p>
            <a:pPr marL="914400" lvl="1" indent="-341947" algn="l" rtl="0">
              <a:lnSpc>
                <a:spcPct val="115000"/>
              </a:lnSpc>
              <a:spcBef>
                <a:spcPts val="0"/>
              </a:spcBef>
              <a:spcAft>
                <a:spcPts val="0"/>
              </a:spcAft>
              <a:buSzPct val="100000"/>
              <a:buAutoNum type="alphaLcPeriod"/>
            </a:pPr>
            <a:r>
              <a:rPr lang="en-US" sz="2100">
                <a:solidFill>
                  <a:srgbClr val="222222"/>
                </a:solidFill>
                <a:highlight>
                  <a:srgbClr val="FFFFFF"/>
                </a:highlight>
                <a:latin typeface="Arial"/>
                <a:ea typeface="Arial"/>
                <a:cs typeface="Arial"/>
                <a:sym typeface="Arial"/>
              </a:rPr>
              <a:t>Grant excerpt:</a:t>
            </a:r>
            <a:r>
              <a:rPr lang="en-US" sz="2100" b="1" i="1">
                <a:solidFill>
                  <a:srgbClr val="222222"/>
                </a:solidFill>
                <a:highlight>
                  <a:srgbClr val="FFFFFF"/>
                </a:highlight>
                <a:latin typeface="Arial"/>
                <a:ea typeface="Arial"/>
                <a:cs typeface="Arial"/>
                <a:sym typeface="Arial"/>
              </a:rPr>
              <a:t> "</a:t>
            </a:r>
            <a:r>
              <a:rPr lang="en-US" sz="2100" b="1" i="1">
                <a:highlight>
                  <a:srgbClr val="FFFFFF"/>
                </a:highlight>
                <a:latin typeface="Arial"/>
                <a:ea typeface="Arial"/>
                <a:cs typeface="Arial"/>
                <a:sym typeface="Arial"/>
              </a:rPr>
              <a:t>To support eight STEM Majors with $6,250 scholarships to participate in Rise Academy,  a student success initiative that will ensure these students are prepared to fill the openings in the retiring tech workforce as well as new technology companies who are looking for employees to help them grow."</a:t>
            </a:r>
            <a:endParaRPr sz="2100" b="1" i="1">
              <a:highlight>
                <a:srgbClr val="FFFFFF"/>
              </a:highlight>
              <a:latin typeface="Arial"/>
              <a:ea typeface="Arial"/>
              <a:cs typeface="Arial"/>
              <a:sym typeface="Arial"/>
            </a:endParaRPr>
          </a:p>
          <a:p>
            <a:pPr marL="457200" lvl="0" indent="0" algn="l" rtl="0">
              <a:lnSpc>
                <a:spcPct val="115000"/>
              </a:lnSpc>
              <a:spcBef>
                <a:spcPts val="1000"/>
              </a:spcBef>
              <a:spcAft>
                <a:spcPts val="1000"/>
              </a:spcAft>
              <a:buNone/>
            </a:pPr>
            <a:endParaRPr/>
          </a:p>
        </p:txBody>
      </p:sp>
      <p:sp>
        <p:nvSpPr>
          <p:cNvPr id="321" name="Google Shape;321;p40"/>
          <p:cNvSpPr txBox="1">
            <a:spLocks noGrp="1"/>
          </p:cNvSpPr>
          <p:nvPr>
            <p:ph type="title"/>
          </p:nvPr>
        </p:nvSpPr>
        <p:spPr>
          <a:xfrm>
            <a:off x="838200" y="328007"/>
            <a:ext cx="10515600" cy="1083600"/>
          </a:xfrm>
          <a:prstGeom prst="rect">
            <a:avLst/>
          </a:prstGeom>
          <a:solidFill>
            <a:srgbClr val="18385F"/>
          </a:solidFill>
          <a:ln w="28575" cap="flat" cmpd="sng">
            <a:solidFill>
              <a:srgbClr val="82C14D"/>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US" sz="5400" i="1">
                <a:solidFill>
                  <a:schemeClr val="lt1"/>
                </a:solidFill>
                <a:latin typeface="Arial"/>
                <a:ea typeface="Arial"/>
                <a:cs typeface="Arial"/>
                <a:sym typeface="Arial"/>
              </a:rPr>
              <a:t>Rise</a:t>
            </a:r>
            <a:r>
              <a:rPr lang="en-US" sz="5400">
                <a:solidFill>
                  <a:schemeClr val="lt1"/>
                </a:solidFill>
                <a:latin typeface="Arial"/>
                <a:ea typeface="Arial"/>
                <a:cs typeface="Arial"/>
                <a:sym typeface="Arial"/>
              </a:rPr>
              <a:t> Academy Partners</a:t>
            </a:r>
            <a:endParaRPr sz="5400">
              <a:solidFill>
                <a:schemeClr val="lt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pic>
        <p:nvPicPr>
          <p:cNvPr id="326" name="Google Shape;326;p41"/>
          <p:cNvPicPr preferRelativeResize="0"/>
          <p:nvPr/>
        </p:nvPicPr>
        <p:blipFill rotWithShape="1">
          <a:blip r:embed="rId3">
            <a:alphaModFix/>
          </a:blip>
          <a:srcRect/>
          <a:stretch/>
        </p:blipFill>
        <p:spPr>
          <a:xfrm>
            <a:off x="462152" y="2304526"/>
            <a:ext cx="3607275" cy="2037626"/>
          </a:xfrm>
          <a:prstGeom prst="rect">
            <a:avLst/>
          </a:prstGeom>
          <a:noFill/>
          <a:ln>
            <a:noFill/>
          </a:ln>
        </p:spPr>
      </p:pic>
      <p:cxnSp>
        <p:nvCxnSpPr>
          <p:cNvPr id="327" name="Google Shape;327;p41"/>
          <p:cNvCxnSpPr/>
          <p:nvPr/>
        </p:nvCxnSpPr>
        <p:spPr>
          <a:xfrm>
            <a:off x="4412780" y="2656246"/>
            <a:ext cx="0" cy="1552800"/>
          </a:xfrm>
          <a:prstGeom prst="straightConnector1">
            <a:avLst/>
          </a:prstGeom>
          <a:noFill/>
          <a:ln w="19050" cap="flat" cmpd="sng">
            <a:solidFill>
              <a:srgbClr val="FFFFFF"/>
            </a:solidFill>
            <a:prstDash val="solid"/>
            <a:miter lim="800000"/>
            <a:headEnd type="none" w="sm" len="sm"/>
            <a:tailEnd type="none" w="sm" len="sm"/>
          </a:ln>
        </p:spPr>
      </p:cxnSp>
      <p:sp>
        <p:nvSpPr>
          <p:cNvPr id="328" name="Google Shape;328;p41"/>
          <p:cNvSpPr txBox="1"/>
          <p:nvPr/>
        </p:nvSpPr>
        <p:spPr>
          <a:xfrm>
            <a:off x="2062480" y="620233"/>
            <a:ext cx="9144000" cy="1016145"/>
          </a:xfrm>
          <a:prstGeom prst="rect">
            <a:avLst/>
          </a:prstGeom>
          <a:no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None/>
            </a:pPr>
            <a:endParaRPr sz="5400" b="1" i="0" u="none" strike="noStrike" cap="none">
              <a:solidFill>
                <a:schemeClr val="lt1"/>
              </a:solidFill>
              <a:latin typeface="Arial"/>
              <a:ea typeface="Arial"/>
              <a:cs typeface="Arial"/>
              <a:sym typeface="Arial"/>
            </a:endParaRPr>
          </a:p>
        </p:txBody>
      </p:sp>
      <p:sp>
        <p:nvSpPr>
          <p:cNvPr id="329" name="Google Shape;329;p41"/>
          <p:cNvSpPr txBox="1"/>
          <p:nvPr/>
        </p:nvSpPr>
        <p:spPr>
          <a:xfrm>
            <a:off x="5592157" y="2870446"/>
            <a:ext cx="5023800" cy="1338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8000"/>
              <a:buFont typeface="Arial"/>
              <a:buNone/>
            </a:pPr>
            <a:r>
              <a:rPr lang="en-US" sz="8000" b="0" i="0" u="none" strike="noStrike" cap="none">
                <a:solidFill>
                  <a:srgbClr val="FFFFFF"/>
                </a:solidFill>
                <a:latin typeface="Calibri"/>
                <a:ea typeface="Calibri"/>
                <a:cs typeface="Calibri"/>
                <a:sym typeface="Calibri"/>
              </a:rPr>
              <a:t>Questions?</a:t>
            </a:r>
            <a:endParaRPr sz="8000" b="0" i="0" u="none" strike="noStrike" cap="none">
              <a:solidFill>
                <a:srgbClr val="FFFFFF"/>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4"/>
          <p:cNvSpPr txBox="1"/>
          <p:nvPr/>
        </p:nvSpPr>
        <p:spPr>
          <a:xfrm>
            <a:off x="1358537" y="1193950"/>
            <a:ext cx="9694474" cy="493622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2060"/>
              </a:buClr>
              <a:buSzPts val="2000"/>
              <a:buFont typeface="Arial"/>
              <a:buNone/>
            </a:pPr>
            <a:endParaRPr sz="1500" b="0" i="0" u="none" strike="noStrike" cap="none">
              <a:solidFill>
                <a:srgbClr val="002060"/>
              </a:solidFill>
              <a:latin typeface="Arial"/>
              <a:ea typeface="Arial"/>
              <a:cs typeface="Arial"/>
              <a:sym typeface="Arial"/>
            </a:endParaRPr>
          </a:p>
          <a:p>
            <a:pPr marL="342900" marR="0" lvl="0" indent="-342900" algn="l" rtl="0">
              <a:spcBef>
                <a:spcPts val="0"/>
              </a:spcBef>
              <a:spcAft>
                <a:spcPts val="0"/>
              </a:spcAft>
              <a:buClr>
                <a:srgbClr val="002060"/>
              </a:buClr>
              <a:buSzPts val="2800"/>
              <a:buFont typeface="Arial"/>
              <a:buChar char="•"/>
            </a:pPr>
            <a:r>
              <a:rPr lang="en-US" sz="2800" b="0" i="0" u="none" strike="noStrike" cap="none">
                <a:solidFill>
                  <a:srgbClr val="002060"/>
                </a:solidFill>
                <a:latin typeface="Arial"/>
                <a:ea typeface="Arial"/>
                <a:cs typeface="Arial"/>
                <a:sym typeface="Arial"/>
              </a:rPr>
              <a:t>Define </a:t>
            </a:r>
            <a:r>
              <a:rPr lang="en-US" sz="2800" b="0" i="1" u="none" strike="noStrike" cap="none">
                <a:solidFill>
                  <a:srgbClr val="002060"/>
                </a:solidFill>
                <a:latin typeface="Arial"/>
                <a:ea typeface="Arial"/>
                <a:cs typeface="Arial"/>
                <a:sym typeface="Arial"/>
              </a:rPr>
              <a:t>Rise</a:t>
            </a:r>
            <a:r>
              <a:rPr lang="en-US" sz="2800" b="0" i="0" u="none" strike="noStrike" cap="none">
                <a:solidFill>
                  <a:srgbClr val="002060"/>
                </a:solidFill>
                <a:latin typeface="Arial"/>
                <a:ea typeface="Arial"/>
                <a:cs typeface="Arial"/>
                <a:sym typeface="Arial"/>
              </a:rPr>
              <a:t> Academy </a:t>
            </a:r>
            <a:r>
              <a:rPr lang="en-US" sz="2800">
                <a:solidFill>
                  <a:srgbClr val="002060"/>
                </a:solidFill>
              </a:rPr>
              <a:t>and </a:t>
            </a:r>
            <a:r>
              <a:rPr lang="en-US" sz="2800" b="0" i="0" u="none" strike="noStrike" cap="none">
                <a:solidFill>
                  <a:srgbClr val="002060"/>
                </a:solidFill>
                <a:latin typeface="Arial"/>
                <a:ea typeface="Arial"/>
                <a:cs typeface="Arial"/>
                <a:sym typeface="Arial"/>
              </a:rPr>
              <a:t>Scholar Benefits</a:t>
            </a:r>
            <a:endParaRPr sz="2800" b="0" i="0" u="none" strike="noStrike" cap="none">
              <a:solidFill>
                <a:srgbClr val="002060"/>
              </a:solidFill>
              <a:latin typeface="Arial"/>
              <a:ea typeface="Arial"/>
              <a:cs typeface="Arial"/>
              <a:sym typeface="Arial"/>
            </a:endParaRPr>
          </a:p>
          <a:p>
            <a:pPr marL="342900" marR="0" lvl="0" indent="-165100" algn="l" rtl="0">
              <a:spcBef>
                <a:spcPts val="0"/>
              </a:spcBef>
              <a:spcAft>
                <a:spcPts val="0"/>
              </a:spcAft>
              <a:buClr>
                <a:schemeClr val="dk1"/>
              </a:buClr>
              <a:buSzPts val="2800"/>
              <a:buFont typeface="Arial"/>
              <a:buNone/>
            </a:pPr>
            <a:endParaRPr sz="2800" b="0" i="0" u="none" strike="noStrike" cap="none">
              <a:solidFill>
                <a:srgbClr val="002060"/>
              </a:solidFill>
              <a:latin typeface="Arial"/>
              <a:ea typeface="Arial"/>
              <a:cs typeface="Arial"/>
              <a:sym typeface="Arial"/>
            </a:endParaRPr>
          </a:p>
          <a:p>
            <a:pPr marL="342900" marR="0" lvl="0" indent="-342900" algn="l" rtl="0">
              <a:spcBef>
                <a:spcPts val="0"/>
              </a:spcBef>
              <a:spcAft>
                <a:spcPts val="0"/>
              </a:spcAft>
              <a:buClr>
                <a:srgbClr val="002060"/>
              </a:buClr>
              <a:buSzPts val="2800"/>
              <a:buFont typeface="Arial"/>
              <a:buChar char="•"/>
            </a:pPr>
            <a:r>
              <a:rPr lang="en-US" sz="2800">
                <a:solidFill>
                  <a:srgbClr val="002060"/>
                </a:solidFill>
              </a:rPr>
              <a:t>Explain Eligibility Criteria</a:t>
            </a:r>
            <a:endParaRPr sz="2800">
              <a:solidFill>
                <a:srgbClr val="002060"/>
              </a:solidFill>
            </a:endParaRPr>
          </a:p>
          <a:p>
            <a:pPr marL="457200" marR="0" lvl="0" indent="0" algn="l" rtl="0">
              <a:spcBef>
                <a:spcPts val="0"/>
              </a:spcBef>
              <a:spcAft>
                <a:spcPts val="0"/>
              </a:spcAft>
              <a:buNone/>
            </a:pPr>
            <a:endParaRPr sz="2800">
              <a:solidFill>
                <a:srgbClr val="002060"/>
              </a:solidFill>
            </a:endParaRPr>
          </a:p>
          <a:p>
            <a:pPr marL="342900" marR="0" lvl="0" indent="-342900" algn="l" rtl="0">
              <a:spcBef>
                <a:spcPts val="0"/>
              </a:spcBef>
              <a:spcAft>
                <a:spcPts val="0"/>
              </a:spcAft>
              <a:buClr>
                <a:srgbClr val="002060"/>
              </a:buClr>
              <a:buSzPts val="2800"/>
              <a:buFont typeface="Arial"/>
              <a:buChar char="•"/>
            </a:pPr>
            <a:r>
              <a:rPr lang="en-US" sz="2800" b="0" i="0" u="none" strike="noStrike" cap="none">
                <a:solidFill>
                  <a:srgbClr val="002060"/>
                </a:solidFill>
                <a:latin typeface="Arial"/>
                <a:ea typeface="Arial"/>
                <a:cs typeface="Arial"/>
                <a:sym typeface="Arial"/>
              </a:rPr>
              <a:t>Expand on </a:t>
            </a:r>
            <a:r>
              <a:rPr lang="en-US" sz="2800" b="0" i="1" u="none" strike="noStrike" cap="none">
                <a:solidFill>
                  <a:srgbClr val="002060"/>
                </a:solidFill>
                <a:latin typeface="Arial"/>
                <a:ea typeface="Arial"/>
                <a:cs typeface="Arial"/>
                <a:sym typeface="Arial"/>
              </a:rPr>
              <a:t>Rise</a:t>
            </a:r>
            <a:r>
              <a:rPr lang="en-US" sz="2800" b="0" i="0" u="none" strike="noStrike" cap="none">
                <a:solidFill>
                  <a:srgbClr val="002060"/>
                </a:solidFill>
                <a:latin typeface="Arial"/>
                <a:ea typeface="Arial"/>
                <a:cs typeface="Arial"/>
                <a:sym typeface="Arial"/>
              </a:rPr>
              <a:t> Program Content &amp; Schedule</a:t>
            </a:r>
            <a:endParaRPr/>
          </a:p>
          <a:p>
            <a:pPr marL="342900" marR="0" lvl="0" indent="-165100" algn="l" rtl="0">
              <a:spcBef>
                <a:spcPts val="0"/>
              </a:spcBef>
              <a:spcAft>
                <a:spcPts val="0"/>
              </a:spcAft>
              <a:buClr>
                <a:schemeClr val="dk1"/>
              </a:buClr>
              <a:buSzPts val="2800"/>
              <a:buFont typeface="Arial"/>
              <a:buNone/>
            </a:pPr>
            <a:endParaRPr sz="2800" b="0" i="0" u="none" strike="noStrike" cap="none">
              <a:solidFill>
                <a:srgbClr val="002060"/>
              </a:solidFill>
              <a:latin typeface="Arial"/>
              <a:ea typeface="Arial"/>
              <a:cs typeface="Arial"/>
              <a:sym typeface="Arial"/>
            </a:endParaRPr>
          </a:p>
          <a:p>
            <a:pPr marL="342900" marR="0" lvl="0" indent="-342900" algn="l" rtl="0">
              <a:spcBef>
                <a:spcPts val="0"/>
              </a:spcBef>
              <a:spcAft>
                <a:spcPts val="0"/>
              </a:spcAft>
              <a:buClr>
                <a:srgbClr val="002060"/>
              </a:buClr>
              <a:buSzPts val="2800"/>
              <a:buFont typeface="Arial"/>
              <a:buChar char="•"/>
            </a:pPr>
            <a:r>
              <a:rPr lang="en-US" sz="2800" b="0" i="0" u="none" strike="noStrike" cap="none">
                <a:solidFill>
                  <a:srgbClr val="002060"/>
                </a:solidFill>
                <a:latin typeface="Arial"/>
                <a:ea typeface="Arial"/>
                <a:cs typeface="Arial"/>
                <a:sym typeface="Arial"/>
              </a:rPr>
              <a:t>S</a:t>
            </a:r>
            <a:r>
              <a:rPr lang="en-US" sz="2800">
                <a:solidFill>
                  <a:srgbClr val="002060"/>
                </a:solidFill>
              </a:rPr>
              <a:t>tate the</a:t>
            </a:r>
            <a:r>
              <a:rPr lang="en-US" sz="2800" b="0" i="0" u="none" strike="noStrike" cap="none">
                <a:solidFill>
                  <a:srgbClr val="002060"/>
                </a:solidFill>
                <a:latin typeface="Arial"/>
                <a:ea typeface="Arial"/>
                <a:cs typeface="Arial"/>
                <a:sym typeface="Arial"/>
              </a:rPr>
              <a:t> </a:t>
            </a:r>
            <a:r>
              <a:rPr lang="en-US" sz="2800" b="0" i="1" u="none" strike="noStrike" cap="none">
                <a:solidFill>
                  <a:srgbClr val="002060"/>
                </a:solidFill>
                <a:latin typeface="Arial"/>
                <a:ea typeface="Arial"/>
                <a:cs typeface="Arial"/>
                <a:sym typeface="Arial"/>
              </a:rPr>
              <a:t>Rise</a:t>
            </a:r>
            <a:r>
              <a:rPr lang="en-US" sz="2800" b="0" i="0" u="none" strike="noStrike" cap="none">
                <a:solidFill>
                  <a:srgbClr val="002060"/>
                </a:solidFill>
                <a:latin typeface="Arial"/>
                <a:ea typeface="Arial"/>
                <a:cs typeface="Arial"/>
                <a:sym typeface="Arial"/>
              </a:rPr>
              <a:t> Scholar Expectations</a:t>
            </a:r>
            <a:endParaRPr sz="2800" b="0" i="0" u="none" strike="noStrike" cap="none">
              <a:solidFill>
                <a:srgbClr val="002060"/>
              </a:solidFill>
              <a:latin typeface="Arial"/>
              <a:ea typeface="Arial"/>
              <a:cs typeface="Arial"/>
              <a:sym typeface="Arial"/>
            </a:endParaRPr>
          </a:p>
          <a:p>
            <a:pPr marL="342900" marR="0" lvl="0" indent="-165100" algn="l" rtl="0">
              <a:spcBef>
                <a:spcPts val="0"/>
              </a:spcBef>
              <a:spcAft>
                <a:spcPts val="0"/>
              </a:spcAft>
              <a:buClr>
                <a:schemeClr val="dk1"/>
              </a:buClr>
              <a:buSzPts val="2800"/>
              <a:buFont typeface="Arial"/>
              <a:buNone/>
            </a:pPr>
            <a:endParaRPr sz="2800" b="0" i="0" u="none" strike="noStrike" cap="none">
              <a:solidFill>
                <a:srgbClr val="002060"/>
              </a:solidFill>
              <a:latin typeface="Arial"/>
              <a:ea typeface="Arial"/>
              <a:cs typeface="Arial"/>
              <a:sym typeface="Arial"/>
            </a:endParaRPr>
          </a:p>
          <a:p>
            <a:pPr marL="342900" marR="0" lvl="0" indent="-342900" algn="l" rtl="0">
              <a:spcBef>
                <a:spcPts val="0"/>
              </a:spcBef>
              <a:spcAft>
                <a:spcPts val="0"/>
              </a:spcAft>
              <a:buClr>
                <a:srgbClr val="002060"/>
              </a:buClr>
              <a:buSzPts val="2800"/>
              <a:buFont typeface="Arial"/>
              <a:buChar char="•"/>
            </a:pPr>
            <a:r>
              <a:rPr lang="en-US" sz="2800">
                <a:solidFill>
                  <a:srgbClr val="002060"/>
                </a:solidFill>
              </a:rPr>
              <a:t>Share </a:t>
            </a:r>
            <a:r>
              <a:rPr lang="en-US" sz="2800" i="1">
                <a:solidFill>
                  <a:srgbClr val="002060"/>
                </a:solidFill>
              </a:rPr>
              <a:t>Rise</a:t>
            </a:r>
            <a:r>
              <a:rPr lang="en-US" sz="2800">
                <a:solidFill>
                  <a:srgbClr val="002060"/>
                </a:solidFill>
              </a:rPr>
              <a:t> Scholar Testimonial</a:t>
            </a:r>
            <a:endParaRPr sz="2800">
              <a:solidFill>
                <a:srgbClr val="002060"/>
              </a:solidFill>
            </a:endParaRPr>
          </a:p>
          <a:p>
            <a:pPr marL="457200" marR="0" lvl="0" indent="0" algn="l" rtl="0">
              <a:spcBef>
                <a:spcPts val="0"/>
              </a:spcBef>
              <a:spcAft>
                <a:spcPts val="0"/>
              </a:spcAft>
              <a:buNone/>
            </a:pPr>
            <a:endParaRPr sz="2800">
              <a:solidFill>
                <a:srgbClr val="002060"/>
              </a:solidFill>
            </a:endParaRPr>
          </a:p>
          <a:p>
            <a:pPr marL="342900" marR="0" lvl="0" indent="-342900" algn="l" rtl="0">
              <a:spcBef>
                <a:spcPts val="0"/>
              </a:spcBef>
              <a:spcAft>
                <a:spcPts val="0"/>
              </a:spcAft>
              <a:buClr>
                <a:srgbClr val="002060"/>
              </a:buClr>
              <a:buSzPts val="2800"/>
              <a:buChar char="•"/>
            </a:pPr>
            <a:r>
              <a:rPr lang="en-US" sz="2800" i="1">
                <a:solidFill>
                  <a:srgbClr val="002060"/>
                </a:solidFill>
              </a:rPr>
              <a:t>Rise</a:t>
            </a:r>
            <a:r>
              <a:rPr lang="en-US" sz="2800">
                <a:solidFill>
                  <a:srgbClr val="002060"/>
                </a:solidFill>
              </a:rPr>
              <a:t> Academy Partners</a:t>
            </a:r>
            <a:endParaRPr sz="2800">
              <a:solidFill>
                <a:srgbClr val="002060"/>
              </a:solidFill>
            </a:endParaRPr>
          </a:p>
          <a:p>
            <a:pPr marL="342900" marR="0" lvl="0" indent="-209550" algn="l" rtl="0">
              <a:spcBef>
                <a:spcPts val="0"/>
              </a:spcBef>
              <a:spcAft>
                <a:spcPts val="0"/>
              </a:spcAft>
              <a:buClr>
                <a:schemeClr val="dk1"/>
              </a:buClr>
              <a:buSzPts val="2100"/>
              <a:buFont typeface="Arial"/>
              <a:buNone/>
            </a:pPr>
            <a:endParaRPr sz="2100" b="0" i="0" u="none" strike="noStrike" cap="none">
              <a:solidFill>
                <a:srgbClr val="002060"/>
              </a:solidFill>
              <a:latin typeface="Arial"/>
              <a:ea typeface="Arial"/>
              <a:cs typeface="Arial"/>
              <a:sym typeface="Arial"/>
            </a:endParaRPr>
          </a:p>
          <a:p>
            <a:pPr marL="342900" marR="0" lvl="0" indent="-209550" algn="l" rtl="0">
              <a:spcBef>
                <a:spcPts val="0"/>
              </a:spcBef>
              <a:spcAft>
                <a:spcPts val="0"/>
              </a:spcAft>
              <a:buClr>
                <a:schemeClr val="dk1"/>
              </a:buClr>
              <a:buSzPts val="2100"/>
              <a:buFont typeface="Arial"/>
              <a:buNone/>
            </a:pPr>
            <a:endParaRPr sz="2100" b="0" i="0" u="none" strike="noStrike" cap="none">
              <a:solidFill>
                <a:srgbClr val="002060"/>
              </a:solidFill>
              <a:latin typeface="Arial"/>
              <a:ea typeface="Arial"/>
              <a:cs typeface="Arial"/>
              <a:sym typeface="Arial"/>
            </a:endParaRPr>
          </a:p>
          <a:p>
            <a:pPr marL="0" marR="0" lvl="0" indent="0" algn="l" rtl="0">
              <a:lnSpc>
                <a:spcPct val="90000"/>
              </a:lnSpc>
              <a:spcBef>
                <a:spcPts val="1000"/>
              </a:spcBef>
              <a:spcAft>
                <a:spcPts val="0"/>
              </a:spcAft>
              <a:buClr>
                <a:srgbClr val="000000"/>
              </a:buClr>
              <a:buSzPts val="2000"/>
              <a:buFont typeface="Arial"/>
              <a:buNone/>
            </a:pPr>
            <a:endParaRPr sz="2100" b="0" i="0" u="none" strike="noStrike" cap="none">
              <a:solidFill>
                <a:srgbClr val="002060"/>
              </a:solidFill>
              <a:latin typeface="Arial"/>
              <a:ea typeface="Arial"/>
              <a:cs typeface="Arial"/>
              <a:sym typeface="Arial"/>
            </a:endParaRPr>
          </a:p>
        </p:txBody>
      </p:sp>
      <p:sp>
        <p:nvSpPr>
          <p:cNvPr id="165" name="Google Shape;165;p24"/>
          <p:cNvSpPr txBox="1">
            <a:spLocks noGrp="1"/>
          </p:cNvSpPr>
          <p:nvPr>
            <p:ph type="title"/>
          </p:nvPr>
        </p:nvSpPr>
        <p:spPr>
          <a:xfrm>
            <a:off x="838200" y="312082"/>
            <a:ext cx="10515600" cy="1083600"/>
          </a:xfrm>
          <a:prstGeom prst="rect">
            <a:avLst/>
          </a:prstGeom>
          <a:solidFill>
            <a:srgbClr val="18385F"/>
          </a:solidFill>
          <a:ln w="28575" cap="flat" cmpd="sng">
            <a:solidFill>
              <a:srgbClr val="82C14D"/>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US" sz="5400">
                <a:solidFill>
                  <a:schemeClr val="lt1"/>
                </a:solidFill>
                <a:latin typeface="Arial"/>
                <a:ea typeface="Arial"/>
                <a:cs typeface="Arial"/>
                <a:sym typeface="Arial"/>
              </a:rPr>
              <a:t>Presentation Objectives</a:t>
            </a:r>
            <a:endParaRPr sz="5400">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5"/>
          <p:cNvSpPr txBox="1"/>
          <p:nvPr/>
        </p:nvSpPr>
        <p:spPr>
          <a:xfrm>
            <a:off x="3526971" y="1326839"/>
            <a:ext cx="8437258" cy="5060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endParaRPr sz="2000" i="1">
              <a:solidFill>
                <a:schemeClr val="dk1"/>
              </a:solidFill>
            </a:endParaRPr>
          </a:p>
          <a:p>
            <a:pPr marL="0" marR="0" lvl="0" indent="0" algn="l" rtl="0">
              <a:spcBef>
                <a:spcPts val="0"/>
              </a:spcBef>
              <a:spcAft>
                <a:spcPts val="0"/>
              </a:spcAft>
              <a:buNone/>
            </a:pPr>
            <a:r>
              <a:rPr lang="en-US" sz="2000" i="1">
                <a:solidFill>
                  <a:schemeClr val="dk1"/>
                </a:solidFill>
                <a:latin typeface="Arial"/>
                <a:ea typeface="Arial"/>
                <a:cs typeface="Arial"/>
                <a:sym typeface="Arial"/>
              </a:rPr>
              <a:t>Rise</a:t>
            </a:r>
            <a:r>
              <a:rPr lang="en-US" sz="2000">
                <a:solidFill>
                  <a:schemeClr val="dk1"/>
                </a:solidFill>
                <a:latin typeface="Arial"/>
                <a:ea typeface="Arial"/>
                <a:cs typeface="Arial"/>
                <a:sym typeface="Arial"/>
              </a:rPr>
              <a:t> Academy is a </a:t>
            </a:r>
            <a:r>
              <a:rPr lang="en-US" sz="2000" b="1">
                <a:solidFill>
                  <a:schemeClr val="dk1"/>
                </a:solidFill>
                <a:latin typeface="Arial"/>
                <a:ea typeface="Arial"/>
                <a:cs typeface="Arial"/>
                <a:sym typeface="Arial"/>
              </a:rPr>
              <a:t>full-tuition and fees </a:t>
            </a:r>
            <a:r>
              <a:rPr lang="en-US" sz="2000">
                <a:solidFill>
                  <a:schemeClr val="dk1"/>
                </a:solidFill>
                <a:latin typeface="Arial"/>
                <a:ea typeface="Arial"/>
                <a:cs typeface="Arial"/>
                <a:sym typeface="Arial"/>
              </a:rPr>
              <a:t>scholarship program that provides financial, academic, and personal support for eligible first year</a:t>
            </a:r>
            <a:r>
              <a:rPr lang="en-US" sz="2000">
                <a:solidFill>
                  <a:schemeClr val="dk1"/>
                </a:solidFill>
              </a:rPr>
              <a:t> </a:t>
            </a:r>
            <a:r>
              <a:rPr lang="en-US" sz="2000">
                <a:solidFill>
                  <a:schemeClr val="dk1"/>
                </a:solidFill>
                <a:latin typeface="Arial"/>
                <a:ea typeface="Arial"/>
                <a:cs typeface="Arial"/>
                <a:sym typeface="Arial"/>
              </a:rPr>
              <a:t>students</a:t>
            </a:r>
            <a:r>
              <a:rPr lang="en-US" sz="2000">
                <a:solidFill>
                  <a:schemeClr val="dk1"/>
                </a:solidFill>
              </a:rPr>
              <a:t>.</a:t>
            </a:r>
            <a:r>
              <a:rPr lang="en-US" sz="2000">
                <a:solidFill>
                  <a:schemeClr val="dk1"/>
                </a:solidFill>
                <a:latin typeface="Arial"/>
                <a:ea typeface="Arial"/>
                <a:cs typeface="Arial"/>
                <a:sym typeface="Arial"/>
              </a:rPr>
              <a:t> </a:t>
            </a:r>
            <a:endParaRPr sz="2000">
              <a:solidFill>
                <a:schemeClr val="dk1"/>
              </a:solidFill>
              <a:latin typeface="Arial"/>
              <a:ea typeface="Arial"/>
              <a:cs typeface="Arial"/>
              <a:sym typeface="Arial"/>
            </a:endParaRPr>
          </a:p>
          <a:p>
            <a:pPr marL="0" marR="0" lvl="0" indent="0" algn="l" rtl="0">
              <a:spcBef>
                <a:spcPts val="0"/>
              </a:spcBef>
              <a:spcAft>
                <a:spcPts val="0"/>
              </a:spcAft>
              <a:buNone/>
            </a:pPr>
            <a:endParaRPr sz="2000">
              <a:solidFill>
                <a:schemeClr val="dk1"/>
              </a:solidFill>
            </a:endParaRPr>
          </a:p>
          <a:p>
            <a:pPr marL="0" marR="0" lvl="0" indent="0" algn="l" rtl="0">
              <a:spcBef>
                <a:spcPts val="0"/>
              </a:spcBef>
              <a:spcAft>
                <a:spcPts val="0"/>
              </a:spcAft>
              <a:buNone/>
            </a:pPr>
            <a:r>
              <a:rPr lang="en-US" sz="2000" i="1">
                <a:solidFill>
                  <a:schemeClr val="dk1"/>
                </a:solidFill>
                <a:latin typeface="Arial"/>
                <a:ea typeface="Arial"/>
                <a:cs typeface="Arial"/>
                <a:sym typeface="Arial"/>
              </a:rPr>
              <a:t>Rise </a:t>
            </a:r>
            <a:r>
              <a:rPr lang="en-US" sz="2000">
                <a:solidFill>
                  <a:schemeClr val="dk1"/>
                </a:solidFill>
                <a:latin typeface="Arial"/>
                <a:ea typeface="Arial"/>
                <a:cs typeface="Arial"/>
                <a:sym typeface="Arial"/>
              </a:rPr>
              <a:t>Academy allows students to:</a:t>
            </a:r>
            <a:endParaRPr/>
          </a:p>
          <a:p>
            <a:pPr marL="0" marR="0" lvl="0" indent="0" algn="l" rtl="0">
              <a:spcBef>
                <a:spcPts val="0"/>
              </a:spcBef>
              <a:spcAft>
                <a:spcPts val="0"/>
              </a:spcAft>
              <a:buNone/>
            </a:pPr>
            <a:endParaRPr sz="2000">
              <a:solidFill>
                <a:schemeClr val="dk1"/>
              </a:solidFill>
              <a:latin typeface="Arial"/>
              <a:ea typeface="Arial"/>
              <a:cs typeface="Arial"/>
              <a:sym typeface="Arial"/>
            </a:endParaRPr>
          </a:p>
          <a:p>
            <a:pPr marL="342900" marR="0" lvl="0" indent="-342900" algn="l" rtl="0">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Test-drive </a:t>
            </a:r>
            <a:r>
              <a:rPr lang="en-US" sz="2000">
                <a:solidFill>
                  <a:schemeClr val="dk1"/>
                </a:solidFill>
              </a:rPr>
              <a:t>a </a:t>
            </a:r>
            <a:r>
              <a:rPr lang="en-US" sz="2000">
                <a:solidFill>
                  <a:schemeClr val="dk1"/>
                </a:solidFill>
                <a:latin typeface="Arial"/>
                <a:ea typeface="Arial"/>
                <a:cs typeface="Arial"/>
                <a:sym typeface="Arial"/>
              </a:rPr>
              <a:t>CSU course</a:t>
            </a:r>
            <a:endParaRPr/>
          </a:p>
          <a:p>
            <a:pPr marL="342900" marR="0" lvl="0" indent="-342900" algn="l" rtl="0">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Maximize college resources</a:t>
            </a:r>
            <a:endParaRPr/>
          </a:p>
          <a:p>
            <a:pPr marL="342900" marR="0" lvl="0" indent="-342900" algn="l" rtl="0">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Take a closer look into your career of choice </a:t>
            </a:r>
            <a:endParaRPr/>
          </a:p>
          <a:p>
            <a:pPr marL="342900" marR="0" lvl="0" indent="-342900" algn="l" rtl="0">
              <a:spcBef>
                <a:spcPts val="0"/>
              </a:spcBef>
              <a:spcAft>
                <a:spcPts val="0"/>
              </a:spcAft>
              <a:buClr>
                <a:schemeClr val="dk1"/>
              </a:buClr>
              <a:buSzPts val="2000"/>
              <a:buFont typeface="Arial"/>
              <a:buChar char="•"/>
            </a:pPr>
            <a:r>
              <a:rPr lang="en-US" sz="2000">
                <a:solidFill>
                  <a:schemeClr val="dk1"/>
                </a:solidFill>
                <a:latin typeface="Arial"/>
                <a:ea typeface="Arial"/>
                <a:cs typeface="Arial"/>
                <a:sym typeface="Arial"/>
              </a:rPr>
              <a:t>Establish relationships with faculty, staff, and peers </a:t>
            </a:r>
            <a:endParaRPr/>
          </a:p>
          <a:p>
            <a:pPr marL="0" marR="0" lvl="0" indent="0" algn="l" rtl="0">
              <a:spcBef>
                <a:spcPts val="0"/>
              </a:spcBef>
              <a:spcAft>
                <a:spcPts val="0"/>
              </a:spcAft>
              <a:buNone/>
            </a:pPr>
            <a:endParaRPr sz="2000">
              <a:solidFill>
                <a:schemeClr val="dk1"/>
              </a:solidFill>
              <a:latin typeface="Arial"/>
              <a:ea typeface="Arial"/>
              <a:cs typeface="Arial"/>
              <a:sym typeface="Arial"/>
            </a:endParaRPr>
          </a:p>
          <a:p>
            <a:pPr marL="0" marR="0" lvl="0" indent="0" algn="l" rtl="0">
              <a:spcBef>
                <a:spcPts val="0"/>
              </a:spcBef>
              <a:spcAft>
                <a:spcPts val="0"/>
              </a:spcAft>
              <a:buNone/>
            </a:pPr>
            <a:endParaRPr/>
          </a:p>
        </p:txBody>
      </p:sp>
      <p:sp>
        <p:nvSpPr>
          <p:cNvPr id="172" name="Google Shape;172;p25"/>
          <p:cNvSpPr txBox="1"/>
          <p:nvPr/>
        </p:nvSpPr>
        <p:spPr>
          <a:xfrm>
            <a:off x="4383973" y="468390"/>
            <a:ext cx="6502203"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US" sz="4200" b="1" i="1" u="none" strike="noStrike" cap="none">
                <a:solidFill>
                  <a:srgbClr val="0D5540"/>
                </a:solidFill>
                <a:latin typeface="Arial"/>
                <a:ea typeface="Arial"/>
                <a:cs typeface="Arial"/>
                <a:sym typeface="Arial"/>
              </a:rPr>
              <a:t>What is Rise Academy?</a:t>
            </a:r>
            <a:endParaRPr sz="4200" b="0" i="0" u="none" strike="noStrike" cap="none">
              <a:solidFill>
                <a:srgbClr val="0D5540"/>
              </a:solidFill>
              <a:latin typeface="Arial"/>
              <a:ea typeface="Arial"/>
              <a:cs typeface="Arial"/>
              <a:sym typeface="Arial"/>
            </a:endParaRPr>
          </a:p>
        </p:txBody>
      </p:sp>
      <p:pic>
        <p:nvPicPr>
          <p:cNvPr id="173" name="Google Shape;173;p25" descr="college &lt;strong&gt;students&lt;/strong&gt; smiling outdoors looking very happy ..."/>
          <p:cNvPicPr preferRelativeResize="0"/>
          <p:nvPr/>
        </p:nvPicPr>
        <p:blipFill rotWithShape="1">
          <a:blip r:embed="rId3">
            <a:alphaModFix/>
          </a:blip>
          <a:srcRect/>
          <a:stretch/>
        </p:blipFill>
        <p:spPr>
          <a:xfrm>
            <a:off x="0" y="1"/>
            <a:ext cx="3299756" cy="651836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6"/>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Font typeface="Arial"/>
              <a:buNone/>
            </a:pPr>
            <a:r>
              <a:rPr lang="en-US" sz="2000">
                <a:latin typeface="Arial"/>
                <a:ea typeface="Arial"/>
                <a:cs typeface="Arial"/>
                <a:sym typeface="Arial"/>
              </a:rPr>
              <a:t>Essentially, the </a:t>
            </a:r>
            <a:r>
              <a:rPr lang="en-US" sz="2000" i="1">
                <a:latin typeface="Arial"/>
                <a:ea typeface="Arial"/>
                <a:cs typeface="Arial"/>
                <a:sym typeface="Arial"/>
              </a:rPr>
              <a:t>Rise </a:t>
            </a:r>
            <a:r>
              <a:rPr lang="en-US" sz="2000">
                <a:latin typeface="Arial"/>
                <a:ea typeface="Arial"/>
                <a:cs typeface="Arial"/>
                <a:sym typeface="Arial"/>
              </a:rPr>
              <a:t>Academy helps students build the necessary skills and social capital optimal for a successful first-year in college!</a:t>
            </a:r>
            <a:endParaRPr sz="1400">
              <a:latin typeface="Arial"/>
              <a:ea typeface="Arial"/>
              <a:cs typeface="Arial"/>
              <a:sym typeface="Arial"/>
            </a:endParaRPr>
          </a:p>
          <a:p>
            <a:pPr marL="0" lvl="0" indent="0" algn="l" rtl="0">
              <a:spcBef>
                <a:spcPts val="0"/>
              </a:spcBef>
              <a:spcAft>
                <a:spcPts val="0"/>
              </a:spcAft>
              <a:buNone/>
            </a:pPr>
            <a:endParaRPr/>
          </a:p>
        </p:txBody>
      </p:sp>
      <p:pic>
        <p:nvPicPr>
          <p:cNvPr id="180" name="Google Shape;180;p26"/>
          <p:cNvPicPr preferRelativeResize="0"/>
          <p:nvPr/>
        </p:nvPicPr>
        <p:blipFill rotWithShape="1">
          <a:blip r:embed="rId3">
            <a:alphaModFix/>
          </a:blip>
          <a:srcRect/>
          <a:stretch/>
        </p:blipFill>
        <p:spPr>
          <a:xfrm>
            <a:off x="2180492" y="1387905"/>
            <a:ext cx="7280763" cy="460735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7"/>
          <p:cNvSpPr txBox="1">
            <a:spLocks noGrp="1"/>
          </p:cNvSpPr>
          <p:nvPr>
            <p:ph type="title"/>
          </p:nvPr>
        </p:nvSpPr>
        <p:spPr>
          <a:xfrm>
            <a:off x="838200" y="312082"/>
            <a:ext cx="10515600" cy="1083582"/>
          </a:xfrm>
          <a:prstGeom prst="rect">
            <a:avLst/>
          </a:prstGeom>
          <a:solidFill>
            <a:srgbClr val="18385F"/>
          </a:solidFill>
          <a:ln w="28575" cap="flat" cmpd="sng">
            <a:solidFill>
              <a:srgbClr val="82C14D"/>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US" sz="5400" i="1">
                <a:solidFill>
                  <a:schemeClr val="lt1"/>
                </a:solidFill>
                <a:latin typeface="Arial"/>
                <a:ea typeface="Arial"/>
                <a:cs typeface="Arial"/>
                <a:sym typeface="Arial"/>
              </a:rPr>
              <a:t>Rise</a:t>
            </a:r>
            <a:r>
              <a:rPr lang="en-US" sz="5400">
                <a:solidFill>
                  <a:schemeClr val="lt1"/>
                </a:solidFill>
                <a:latin typeface="Arial"/>
                <a:ea typeface="Arial"/>
                <a:cs typeface="Arial"/>
                <a:sym typeface="Arial"/>
              </a:rPr>
              <a:t> Scholar Benefits</a:t>
            </a:r>
            <a:endParaRPr sz="5400">
              <a:solidFill>
                <a:schemeClr val="lt1"/>
              </a:solidFill>
              <a:latin typeface="Arial"/>
              <a:ea typeface="Arial"/>
              <a:cs typeface="Arial"/>
              <a:sym typeface="Arial"/>
            </a:endParaRPr>
          </a:p>
        </p:txBody>
      </p:sp>
      <p:sp>
        <p:nvSpPr>
          <p:cNvPr id="187" name="Google Shape;187;p27"/>
          <p:cNvSpPr txBox="1">
            <a:spLocks noGrp="1"/>
          </p:cNvSpPr>
          <p:nvPr>
            <p:ph type="body" idx="1"/>
          </p:nvPr>
        </p:nvSpPr>
        <p:spPr>
          <a:xfrm>
            <a:off x="1901050" y="2369050"/>
            <a:ext cx="10454100" cy="3555600"/>
          </a:xfrm>
          <a:prstGeom prst="rect">
            <a:avLst/>
          </a:prstGeom>
          <a:noFill/>
          <a:ln>
            <a:noFill/>
          </a:ln>
        </p:spPr>
        <p:txBody>
          <a:bodyPr spcFirstLastPara="1" wrap="square" lIns="91425" tIns="45700" rIns="91425" bIns="45700" anchor="t" anchorCtr="0">
            <a:normAutofit fontScale="85000" lnSpcReduction="20000"/>
          </a:bodyPr>
          <a:lstStyle/>
          <a:p>
            <a:pPr marL="114300" lvl="0" indent="0" algn="l" rtl="0">
              <a:lnSpc>
                <a:spcPct val="90000"/>
              </a:lnSpc>
              <a:spcBef>
                <a:spcPts val="1000"/>
              </a:spcBef>
              <a:spcAft>
                <a:spcPts val="0"/>
              </a:spcAft>
              <a:buSzPct val="81081"/>
              <a:buNone/>
            </a:pPr>
            <a:r>
              <a:rPr lang="en-US" sz="2400">
                <a:latin typeface="Arial"/>
                <a:ea typeface="Arial"/>
                <a:cs typeface="Arial"/>
                <a:sym typeface="Arial"/>
              </a:rPr>
              <a:t>T</a:t>
            </a:r>
            <a:r>
              <a:rPr lang="en-US" sz="2400">
                <a:solidFill>
                  <a:schemeClr val="dk1"/>
                </a:solidFill>
                <a:latin typeface="Arial"/>
                <a:ea typeface="Arial"/>
                <a:cs typeface="Arial"/>
                <a:sym typeface="Arial"/>
              </a:rPr>
              <a:t>uition and fees for </a:t>
            </a:r>
            <a:r>
              <a:rPr lang="en-US" sz="2400">
                <a:latin typeface="Arial"/>
                <a:ea typeface="Arial"/>
                <a:cs typeface="Arial"/>
                <a:sym typeface="Arial"/>
              </a:rPr>
              <a:t>the</a:t>
            </a:r>
            <a:r>
              <a:rPr lang="en-US" sz="2400">
                <a:solidFill>
                  <a:schemeClr val="dk1"/>
                </a:solidFill>
                <a:latin typeface="Arial"/>
                <a:ea typeface="Arial"/>
                <a:cs typeface="Arial"/>
                <a:sym typeface="Arial"/>
              </a:rPr>
              <a:t> first-year at CSU after applying all financial aid </a:t>
            </a:r>
            <a:r>
              <a:rPr lang="en-US" sz="2400">
                <a:latin typeface="Arial"/>
                <a:ea typeface="Arial"/>
                <a:cs typeface="Arial"/>
                <a:sym typeface="Arial"/>
              </a:rPr>
              <a:t>a</a:t>
            </a:r>
            <a:r>
              <a:rPr lang="en-US" sz="2400">
                <a:solidFill>
                  <a:schemeClr val="dk1"/>
                </a:solidFill>
                <a:latin typeface="Arial"/>
                <a:ea typeface="Arial"/>
                <a:cs typeface="Arial"/>
                <a:sym typeface="Arial"/>
              </a:rPr>
              <a:t>wards</a:t>
            </a:r>
            <a:r>
              <a:rPr lang="en-US" sz="2400">
                <a:latin typeface="Arial"/>
                <a:ea typeface="Arial"/>
                <a:cs typeface="Arial"/>
                <a:sym typeface="Arial"/>
              </a:rPr>
              <a:t>*</a:t>
            </a:r>
            <a:endParaRPr sz="2400">
              <a:latin typeface="Arial"/>
              <a:ea typeface="Arial"/>
              <a:cs typeface="Arial"/>
              <a:sym typeface="Arial"/>
            </a:endParaRPr>
          </a:p>
          <a:p>
            <a:pPr marL="114300" lvl="0" indent="0" algn="l" rtl="0">
              <a:lnSpc>
                <a:spcPct val="90000"/>
              </a:lnSpc>
              <a:spcBef>
                <a:spcPts val="1000"/>
              </a:spcBef>
              <a:spcAft>
                <a:spcPts val="0"/>
              </a:spcAft>
              <a:buSzPct val="67101"/>
              <a:buNone/>
            </a:pPr>
            <a:endParaRPr sz="2900">
              <a:latin typeface="Arial"/>
              <a:ea typeface="Arial"/>
              <a:cs typeface="Arial"/>
              <a:sym typeface="Arial"/>
            </a:endParaRPr>
          </a:p>
          <a:p>
            <a:pPr marL="114300" lvl="0" indent="0" algn="l" rtl="0">
              <a:lnSpc>
                <a:spcPct val="90000"/>
              </a:lnSpc>
              <a:spcBef>
                <a:spcPts val="1000"/>
              </a:spcBef>
              <a:spcAft>
                <a:spcPts val="0"/>
              </a:spcAft>
              <a:buSzPct val="81081"/>
              <a:buNone/>
            </a:pPr>
            <a:r>
              <a:rPr lang="en-US" sz="2400">
                <a:solidFill>
                  <a:schemeClr val="dk1"/>
                </a:solidFill>
                <a:latin typeface="Arial"/>
                <a:ea typeface="Arial"/>
                <a:cs typeface="Arial"/>
                <a:sym typeface="Arial"/>
              </a:rPr>
              <a:t>Free loan of a university laptop for all four undergraduate years </a:t>
            </a:r>
            <a:endParaRPr/>
          </a:p>
          <a:p>
            <a:pPr marL="114300" lvl="0" indent="0" algn="l" rtl="0">
              <a:lnSpc>
                <a:spcPct val="90000"/>
              </a:lnSpc>
              <a:spcBef>
                <a:spcPts val="1000"/>
              </a:spcBef>
              <a:spcAft>
                <a:spcPts val="0"/>
              </a:spcAft>
              <a:buSzPct val="162162"/>
              <a:buNone/>
            </a:pPr>
            <a:endParaRPr sz="1200">
              <a:latin typeface="Arial"/>
              <a:ea typeface="Arial"/>
              <a:cs typeface="Arial"/>
              <a:sym typeface="Arial"/>
            </a:endParaRPr>
          </a:p>
          <a:p>
            <a:pPr marL="114300" lvl="0" indent="0" algn="l" rtl="0">
              <a:lnSpc>
                <a:spcPct val="90000"/>
              </a:lnSpc>
              <a:spcBef>
                <a:spcPts val="1000"/>
              </a:spcBef>
              <a:spcAft>
                <a:spcPts val="0"/>
              </a:spcAft>
              <a:buSzPct val="162162"/>
              <a:buNone/>
            </a:pPr>
            <a:endParaRPr sz="1200">
              <a:latin typeface="Arial"/>
              <a:ea typeface="Arial"/>
              <a:cs typeface="Arial"/>
              <a:sym typeface="Arial"/>
            </a:endParaRPr>
          </a:p>
          <a:p>
            <a:pPr marL="114300" lvl="0" indent="0" algn="l" rtl="0">
              <a:lnSpc>
                <a:spcPct val="90000"/>
              </a:lnSpc>
              <a:spcBef>
                <a:spcPts val="1000"/>
              </a:spcBef>
              <a:spcAft>
                <a:spcPts val="0"/>
              </a:spcAft>
              <a:buSzPct val="81081"/>
              <a:buNone/>
            </a:pPr>
            <a:r>
              <a:rPr lang="en-US" sz="2400">
                <a:solidFill>
                  <a:schemeClr val="dk1"/>
                </a:solidFill>
                <a:latin typeface="Arial"/>
                <a:ea typeface="Arial"/>
                <a:cs typeface="Arial"/>
                <a:sym typeface="Arial"/>
              </a:rPr>
              <a:t>Textbook vouchers to eliminate and/or reduce the cost of required </a:t>
            </a:r>
            <a:r>
              <a:rPr lang="en-US" sz="2400">
                <a:latin typeface="Arial"/>
                <a:ea typeface="Arial"/>
                <a:cs typeface="Arial"/>
                <a:sym typeface="Arial"/>
              </a:rPr>
              <a:t>course materials</a:t>
            </a:r>
            <a:endParaRPr/>
          </a:p>
          <a:p>
            <a:pPr marL="114300" lvl="0" indent="0" algn="l" rtl="0">
              <a:lnSpc>
                <a:spcPct val="90000"/>
              </a:lnSpc>
              <a:spcBef>
                <a:spcPts val="1000"/>
              </a:spcBef>
              <a:spcAft>
                <a:spcPts val="0"/>
              </a:spcAft>
              <a:buSzPct val="162162"/>
              <a:buNone/>
            </a:pPr>
            <a:endParaRPr sz="1200">
              <a:solidFill>
                <a:schemeClr val="dk1"/>
              </a:solidFill>
              <a:latin typeface="Arial"/>
              <a:ea typeface="Arial"/>
              <a:cs typeface="Arial"/>
              <a:sym typeface="Arial"/>
            </a:endParaRPr>
          </a:p>
          <a:p>
            <a:pPr marL="114300" lvl="0" indent="0" algn="l" rtl="0">
              <a:lnSpc>
                <a:spcPct val="90000"/>
              </a:lnSpc>
              <a:spcBef>
                <a:spcPts val="1000"/>
              </a:spcBef>
              <a:spcAft>
                <a:spcPts val="0"/>
              </a:spcAft>
              <a:buSzPct val="81081"/>
              <a:buNone/>
            </a:pPr>
            <a:endParaRPr sz="2400">
              <a:latin typeface="Arial"/>
              <a:ea typeface="Arial"/>
              <a:cs typeface="Arial"/>
              <a:sym typeface="Arial"/>
            </a:endParaRPr>
          </a:p>
          <a:p>
            <a:pPr marL="114300" lvl="0" indent="0" algn="l" rtl="0">
              <a:lnSpc>
                <a:spcPct val="90000"/>
              </a:lnSpc>
              <a:spcBef>
                <a:spcPts val="1000"/>
              </a:spcBef>
              <a:spcAft>
                <a:spcPts val="0"/>
              </a:spcAft>
              <a:buSzPct val="81081"/>
              <a:buNone/>
            </a:pPr>
            <a:r>
              <a:rPr lang="en-US" sz="2400">
                <a:solidFill>
                  <a:schemeClr val="dk1"/>
                </a:solidFill>
                <a:latin typeface="Arial"/>
                <a:ea typeface="Arial"/>
                <a:cs typeface="Arial"/>
                <a:sym typeface="Arial"/>
              </a:rPr>
              <a:t>Advisors, workshops, &amp; resources to guide &amp; support your progress</a:t>
            </a:r>
            <a:endParaRPr/>
          </a:p>
          <a:p>
            <a:pPr marL="457200" lvl="0" indent="-228600" algn="l" rtl="0">
              <a:lnSpc>
                <a:spcPct val="90000"/>
              </a:lnSpc>
              <a:spcBef>
                <a:spcPts val="1000"/>
              </a:spcBef>
              <a:spcAft>
                <a:spcPts val="0"/>
              </a:spcAft>
              <a:buClr>
                <a:schemeClr val="dk1"/>
              </a:buClr>
              <a:buSzPct val="69498"/>
              <a:buNone/>
            </a:pPr>
            <a:endParaRPr>
              <a:solidFill>
                <a:schemeClr val="dk1"/>
              </a:solidFill>
            </a:endParaRPr>
          </a:p>
        </p:txBody>
      </p:sp>
      <p:sp>
        <p:nvSpPr>
          <p:cNvPr id="188" name="Google Shape;188;p27"/>
          <p:cNvSpPr txBox="1"/>
          <p:nvPr/>
        </p:nvSpPr>
        <p:spPr>
          <a:xfrm>
            <a:off x="1026696" y="5982591"/>
            <a:ext cx="9689400" cy="615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Arial"/>
                <a:ea typeface="Arial"/>
                <a:cs typeface="Arial"/>
                <a:sym typeface="Arial"/>
              </a:rPr>
              <a:t>(*) The Rise Scholarship is a tuition-only scholarship and does not cover room &amp; board expenses.  However, if a student qualifies for a Pell grant, those funds may be used to cover room &amp; board expenses. </a:t>
            </a:r>
            <a:endParaRPr sz="1000">
              <a:solidFill>
                <a:schemeClr val="dk1"/>
              </a:solidFill>
              <a:latin typeface="Arial"/>
              <a:ea typeface="Arial"/>
              <a:cs typeface="Arial"/>
              <a:sym typeface="Arial"/>
            </a:endParaRPr>
          </a:p>
          <a:p>
            <a:pPr marL="0" marR="0" lvl="0" indent="0" algn="l" rtl="0">
              <a:spcBef>
                <a:spcPts val="0"/>
              </a:spcBef>
              <a:spcAft>
                <a:spcPts val="0"/>
              </a:spcAft>
              <a:buNone/>
            </a:pPr>
            <a:endParaRPr/>
          </a:p>
        </p:txBody>
      </p:sp>
      <p:pic>
        <p:nvPicPr>
          <p:cNvPr id="189" name="Google Shape;189;p27" descr="Dollar sign PNG"/>
          <p:cNvPicPr preferRelativeResize="0"/>
          <p:nvPr/>
        </p:nvPicPr>
        <p:blipFill rotWithShape="1">
          <a:blip r:embed="rId3">
            <a:alphaModFix/>
          </a:blip>
          <a:srcRect/>
          <a:stretch/>
        </p:blipFill>
        <p:spPr>
          <a:xfrm>
            <a:off x="954950" y="1904100"/>
            <a:ext cx="946100" cy="946100"/>
          </a:xfrm>
          <a:prstGeom prst="rect">
            <a:avLst/>
          </a:prstGeom>
          <a:noFill/>
          <a:ln>
            <a:noFill/>
          </a:ln>
        </p:spPr>
      </p:pic>
      <p:pic>
        <p:nvPicPr>
          <p:cNvPr id="190" name="Google Shape;190;p27" descr="File:Gnome-&lt;strong&gt;laptop&lt;/strong&gt;.svg - Wikimedia Commons"/>
          <p:cNvPicPr preferRelativeResize="0"/>
          <p:nvPr/>
        </p:nvPicPr>
        <p:blipFill rotWithShape="1">
          <a:blip r:embed="rId4">
            <a:alphaModFix/>
          </a:blip>
          <a:srcRect/>
          <a:stretch/>
        </p:blipFill>
        <p:spPr>
          <a:xfrm>
            <a:off x="1016450" y="2894725"/>
            <a:ext cx="695375" cy="695375"/>
          </a:xfrm>
          <a:prstGeom prst="rect">
            <a:avLst/>
          </a:prstGeom>
          <a:noFill/>
          <a:ln>
            <a:noFill/>
          </a:ln>
        </p:spPr>
      </p:pic>
      <p:pic>
        <p:nvPicPr>
          <p:cNvPr id="191" name="Google Shape;191;p27" descr="File:Closed &lt;strong&gt;Book&lt;/strong&gt; &lt;strong&gt;Icon&lt;/strong&gt;.svg - Wikimedia Commons"/>
          <p:cNvPicPr preferRelativeResize="0"/>
          <p:nvPr/>
        </p:nvPicPr>
        <p:blipFill rotWithShape="1">
          <a:blip r:embed="rId5">
            <a:alphaModFix/>
          </a:blip>
          <a:srcRect/>
          <a:stretch/>
        </p:blipFill>
        <p:spPr>
          <a:xfrm>
            <a:off x="980576" y="3634633"/>
            <a:ext cx="767123" cy="767123"/>
          </a:xfrm>
          <a:prstGeom prst="rect">
            <a:avLst/>
          </a:prstGeom>
          <a:noFill/>
          <a:ln>
            <a:noFill/>
          </a:ln>
        </p:spPr>
      </p:pic>
      <p:pic>
        <p:nvPicPr>
          <p:cNvPr id="192" name="Google Shape;192;p27" descr="File:&lt;strong&gt;People icon&lt;/strong&gt; half.svg - Wikipedia"/>
          <p:cNvPicPr preferRelativeResize="0"/>
          <p:nvPr/>
        </p:nvPicPr>
        <p:blipFill rotWithShape="1">
          <a:blip r:embed="rId6">
            <a:alphaModFix/>
          </a:blip>
          <a:srcRect/>
          <a:stretch/>
        </p:blipFill>
        <p:spPr>
          <a:xfrm>
            <a:off x="827225" y="4400938"/>
            <a:ext cx="1073818" cy="107381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8"/>
          <p:cNvSpPr txBox="1">
            <a:spLocks noGrp="1"/>
          </p:cNvSpPr>
          <p:nvPr>
            <p:ph type="title"/>
          </p:nvPr>
        </p:nvSpPr>
        <p:spPr>
          <a:xfrm>
            <a:off x="838200" y="312082"/>
            <a:ext cx="10515600" cy="1083600"/>
          </a:xfrm>
          <a:prstGeom prst="rect">
            <a:avLst/>
          </a:prstGeom>
          <a:solidFill>
            <a:srgbClr val="18385F"/>
          </a:solidFill>
          <a:ln w="28575" cap="flat" cmpd="sng">
            <a:solidFill>
              <a:srgbClr val="82C14D"/>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US" sz="5400">
                <a:solidFill>
                  <a:schemeClr val="lt1"/>
                </a:solidFill>
                <a:latin typeface="Arial"/>
                <a:ea typeface="Arial"/>
                <a:cs typeface="Arial"/>
                <a:sym typeface="Arial"/>
              </a:rPr>
              <a:t>Eligibility</a:t>
            </a:r>
            <a:endParaRPr sz="5400">
              <a:solidFill>
                <a:schemeClr val="lt1"/>
              </a:solidFill>
              <a:latin typeface="Arial"/>
              <a:ea typeface="Arial"/>
              <a:cs typeface="Arial"/>
              <a:sym typeface="Arial"/>
            </a:endParaRPr>
          </a:p>
        </p:txBody>
      </p:sp>
      <p:sp>
        <p:nvSpPr>
          <p:cNvPr id="199" name="Google Shape;199;p28"/>
          <p:cNvSpPr txBox="1">
            <a:spLocks noGrp="1"/>
          </p:cNvSpPr>
          <p:nvPr>
            <p:ph type="body" idx="1"/>
          </p:nvPr>
        </p:nvSpPr>
        <p:spPr>
          <a:xfrm>
            <a:off x="838200" y="1623494"/>
            <a:ext cx="9363891" cy="4090736"/>
          </a:xfrm>
          <a:prstGeom prst="rect">
            <a:avLst/>
          </a:prstGeom>
          <a:noFill/>
          <a:ln>
            <a:noFill/>
          </a:ln>
        </p:spPr>
        <p:txBody>
          <a:bodyPr spcFirstLastPara="1" wrap="square" lIns="91425" tIns="45700" rIns="91425" bIns="45700" anchor="t" anchorCtr="0">
            <a:normAutofit/>
          </a:bodyPr>
          <a:lstStyle/>
          <a:p>
            <a:pPr marL="114300" lvl="0" indent="0" algn="l" rtl="0">
              <a:lnSpc>
                <a:spcPct val="90000"/>
              </a:lnSpc>
              <a:spcBef>
                <a:spcPts val="1000"/>
              </a:spcBef>
              <a:spcAft>
                <a:spcPts val="0"/>
              </a:spcAft>
              <a:buSzPts val="1800"/>
              <a:buNone/>
            </a:pPr>
            <a:r>
              <a:rPr lang="en-US" sz="2400" b="1">
                <a:solidFill>
                  <a:schemeClr val="dk1"/>
                </a:solidFill>
                <a:latin typeface="Arial"/>
                <a:ea typeface="Arial"/>
                <a:cs typeface="Arial"/>
                <a:sym typeface="Arial"/>
              </a:rPr>
              <a:t>First-year Freshmen </a:t>
            </a:r>
            <a:r>
              <a:rPr lang="en-US" sz="2000">
                <a:solidFill>
                  <a:schemeClr val="dk1"/>
                </a:solidFill>
                <a:latin typeface="Arial"/>
                <a:ea typeface="Arial"/>
                <a:cs typeface="Arial"/>
                <a:sym typeface="Arial"/>
              </a:rPr>
              <a:t>(never attended college) </a:t>
            </a:r>
            <a:endParaRPr/>
          </a:p>
          <a:p>
            <a:pPr marL="457200" lvl="0" indent="-342900" algn="l" rtl="0">
              <a:lnSpc>
                <a:spcPct val="90000"/>
              </a:lnSpc>
              <a:spcBef>
                <a:spcPts val="1000"/>
              </a:spcBef>
              <a:spcAft>
                <a:spcPts val="0"/>
              </a:spcAft>
              <a:buClr>
                <a:schemeClr val="dk1"/>
              </a:buClr>
              <a:buSzPts val="1800"/>
              <a:buChar char="•"/>
            </a:pPr>
            <a:r>
              <a:rPr lang="en-US" sz="2000">
                <a:solidFill>
                  <a:schemeClr val="dk1"/>
                </a:solidFill>
                <a:latin typeface="Arial"/>
                <a:ea typeface="Arial"/>
                <a:cs typeface="Arial"/>
                <a:sym typeface="Arial"/>
              </a:rPr>
              <a:t>Complete CSU Application</a:t>
            </a:r>
            <a:endParaRPr sz="2000">
              <a:solidFill>
                <a:schemeClr val="dk1"/>
              </a:solidFill>
              <a:latin typeface="Arial"/>
              <a:ea typeface="Arial"/>
              <a:cs typeface="Arial"/>
              <a:sym typeface="Arial"/>
            </a:endParaRPr>
          </a:p>
          <a:p>
            <a:pPr marL="457200" lvl="0" indent="-342900" algn="l" rtl="0">
              <a:lnSpc>
                <a:spcPct val="90000"/>
              </a:lnSpc>
              <a:spcBef>
                <a:spcPts val="1000"/>
              </a:spcBef>
              <a:spcAft>
                <a:spcPts val="0"/>
              </a:spcAft>
              <a:buClr>
                <a:schemeClr val="dk1"/>
              </a:buClr>
              <a:buSzPts val="1800"/>
              <a:buChar char="•"/>
            </a:pPr>
            <a:r>
              <a:rPr lang="en-US" sz="2000">
                <a:solidFill>
                  <a:schemeClr val="dk1"/>
                </a:solidFill>
                <a:latin typeface="Arial"/>
                <a:ea typeface="Arial"/>
                <a:cs typeface="Arial"/>
                <a:sym typeface="Arial"/>
              </a:rPr>
              <a:t>Send Official Transcript from High School(s) to Registrar</a:t>
            </a:r>
            <a:endParaRPr sz="2000">
              <a:solidFill>
                <a:schemeClr val="dk1"/>
              </a:solidFill>
              <a:latin typeface="Arial"/>
              <a:ea typeface="Arial"/>
              <a:cs typeface="Arial"/>
              <a:sym typeface="Arial"/>
            </a:endParaRPr>
          </a:p>
          <a:p>
            <a:pPr marL="457200" lvl="0" indent="-342900" algn="l" rtl="0">
              <a:lnSpc>
                <a:spcPct val="90000"/>
              </a:lnSpc>
              <a:spcBef>
                <a:spcPts val="1000"/>
              </a:spcBef>
              <a:spcAft>
                <a:spcPts val="0"/>
              </a:spcAft>
              <a:buClr>
                <a:schemeClr val="dk1"/>
              </a:buClr>
              <a:buSzPts val="1800"/>
              <a:buChar char="•"/>
            </a:pPr>
            <a:r>
              <a:rPr lang="en-US" sz="2000">
                <a:solidFill>
                  <a:schemeClr val="dk1"/>
                </a:solidFill>
                <a:latin typeface="Arial"/>
                <a:ea typeface="Arial"/>
                <a:cs typeface="Arial"/>
                <a:sym typeface="Arial"/>
              </a:rPr>
              <a:t>Personal Essay</a:t>
            </a:r>
            <a:endParaRPr sz="2000">
              <a:solidFill>
                <a:schemeClr val="dk1"/>
              </a:solidFill>
              <a:latin typeface="Arial"/>
              <a:ea typeface="Arial"/>
              <a:cs typeface="Arial"/>
              <a:sym typeface="Arial"/>
            </a:endParaRPr>
          </a:p>
          <a:p>
            <a:pPr marL="457200" lvl="0" indent="-342900" algn="l" rtl="0">
              <a:lnSpc>
                <a:spcPct val="90000"/>
              </a:lnSpc>
              <a:spcBef>
                <a:spcPts val="1000"/>
              </a:spcBef>
              <a:spcAft>
                <a:spcPts val="0"/>
              </a:spcAft>
              <a:buClr>
                <a:schemeClr val="dk1"/>
              </a:buClr>
              <a:buSzPts val="1800"/>
              <a:buChar char="•"/>
            </a:pPr>
            <a:r>
              <a:rPr lang="en-US" sz="2000">
                <a:solidFill>
                  <a:schemeClr val="dk1"/>
                </a:solidFill>
                <a:latin typeface="Arial"/>
                <a:ea typeface="Arial"/>
                <a:cs typeface="Arial"/>
                <a:sym typeface="Arial"/>
              </a:rPr>
              <a:t>Counselor/Teacher Recommendation Form</a:t>
            </a:r>
            <a:endParaRPr/>
          </a:p>
          <a:p>
            <a:pPr marL="114300" lvl="0" indent="0" algn="l" rtl="0">
              <a:lnSpc>
                <a:spcPct val="90000"/>
              </a:lnSpc>
              <a:spcBef>
                <a:spcPts val="1000"/>
              </a:spcBef>
              <a:spcAft>
                <a:spcPts val="0"/>
              </a:spcAft>
              <a:buSzPts val="1800"/>
              <a:buNone/>
            </a:pPr>
            <a:endParaRPr sz="2400">
              <a:solidFill>
                <a:schemeClr val="dk1"/>
              </a:solidFill>
              <a:latin typeface="Arial"/>
              <a:ea typeface="Arial"/>
              <a:cs typeface="Arial"/>
              <a:sym typeface="Arial"/>
            </a:endParaRPr>
          </a:p>
          <a:p>
            <a:pPr marL="114300" lvl="0" indent="0" algn="l" rtl="0">
              <a:lnSpc>
                <a:spcPct val="90000"/>
              </a:lnSpc>
              <a:spcBef>
                <a:spcPts val="1000"/>
              </a:spcBef>
              <a:spcAft>
                <a:spcPts val="0"/>
              </a:spcAft>
              <a:buSzPts val="1800"/>
              <a:buNone/>
            </a:pPr>
            <a:r>
              <a:rPr lang="en-US" sz="2400" b="1">
                <a:solidFill>
                  <a:schemeClr val="dk1"/>
                </a:solidFill>
                <a:latin typeface="Arial"/>
                <a:ea typeface="Arial"/>
                <a:cs typeface="Arial"/>
                <a:sym typeface="Arial"/>
              </a:rPr>
              <a:t>Transfer Students </a:t>
            </a:r>
            <a:r>
              <a:rPr lang="en-US" sz="2000">
                <a:solidFill>
                  <a:schemeClr val="dk1"/>
                </a:solidFill>
                <a:latin typeface="Arial"/>
                <a:ea typeface="Arial"/>
                <a:cs typeface="Arial"/>
                <a:sym typeface="Arial"/>
              </a:rPr>
              <a:t>(with less than 24 credits)</a:t>
            </a:r>
            <a:endParaRPr/>
          </a:p>
          <a:p>
            <a:pPr marL="457200" lvl="0" indent="-342900" algn="l" rtl="0">
              <a:lnSpc>
                <a:spcPct val="90000"/>
              </a:lnSpc>
              <a:spcBef>
                <a:spcPts val="1000"/>
              </a:spcBef>
              <a:spcAft>
                <a:spcPts val="0"/>
              </a:spcAft>
              <a:buClr>
                <a:schemeClr val="dk1"/>
              </a:buClr>
              <a:buSzPts val="1800"/>
              <a:buChar char="•"/>
            </a:pPr>
            <a:r>
              <a:rPr lang="en-US" sz="2000">
                <a:solidFill>
                  <a:schemeClr val="dk1"/>
                </a:solidFill>
                <a:latin typeface="Arial"/>
                <a:ea typeface="Arial"/>
                <a:cs typeface="Arial"/>
                <a:sym typeface="Arial"/>
              </a:rPr>
              <a:t>Complete CSU Application</a:t>
            </a:r>
            <a:endParaRPr/>
          </a:p>
          <a:p>
            <a:pPr marL="457200" lvl="0" indent="-342900" algn="l" rtl="0">
              <a:lnSpc>
                <a:spcPct val="90000"/>
              </a:lnSpc>
              <a:spcBef>
                <a:spcPts val="1000"/>
              </a:spcBef>
              <a:spcAft>
                <a:spcPts val="0"/>
              </a:spcAft>
              <a:buClr>
                <a:schemeClr val="dk1"/>
              </a:buClr>
              <a:buSzPts val="1800"/>
              <a:buChar char="•"/>
            </a:pPr>
            <a:r>
              <a:rPr lang="en-US" sz="2000">
                <a:solidFill>
                  <a:schemeClr val="dk1"/>
                </a:solidFill>
                <a:latin typeface="Arial"/>
                <a:ea typeface="Arial"/>
                <a:cs typeface="Arial"/>
                <a:sym typeface="Arial"/>
              </a:rPr>
              <a:t>Send College Transcripts to Registrar</a:t>
            </a:r>
            <a:endParaRPr sz="2000">
              <a:solidFill>
                <a:schemeClr val="dk1"/>
              </a:solidFill>
              <a:latin typeface="Arial"/>
              <a:ea typeface="Arial"/>
              <a:cs typeface="Arial"/>
              <a:sym typeface="Arial"/>
            </a:endParaRPr>
          </a:p>
          <a:p>
            <a:pPr marL="1028700" lvl="2" indent="0" algn="l" rtl="0">
              <a:lnSpc>
                <a:spcPct val="90000"/>
              </a:lnSpc>
              <a:spcBef>
                <a:spcPts val="500"/>
              </a:spcBef>
              <a:spcAft>
                <a:spcPts val="0"/>
              </a:spcAft>
              <a:buSzPts val="1800"/>
              <a:buNone/>
            </a:pPr>
            <a:endParaRPr sz="1600">
              <a:solidFill>
                <a:schemeClr val="dk1"/>
              </a:solidFill>
              <a:latin typeface="Arial"/>
              <a:ea typeface="Arial"/>
              <a:cs typeface="Arial"/>
              <a:sym typeface="Arial"/>
            </a:endParaRPr>
          </a:p>
          <a:p>
            <a:pPr marL="457200" lvl="0" indent="-228600" algn="l" rtl="0">
              <a:lnSpc>
                <a:spcPct val="90000"/>
              </a:lnSpc>
              <a:spcBef>
                <a:spcPts val="1000"/>
              </a:spcBef>
              <a:spcAft>
                <a:spcPts val="0"/>
              </a:spcAft>
              <a:buClr>
                <a:schemeClr val="dk1"/>
              </a:buClr>
              <a:buSzPts val="1800"/>
              <a:buNone/>
            </a:pPr>
            <a:endParaRPr>
              <a:solidFill>
                <a:schemeClr val="dk1"/>
              </a:solidFill>
            </a:endParaRPr>
          </a:p>
        </p:txBody>
      </p:sp>
      <p:sp>
        <p:nvSpPr>
          <p:cNvPr id="200" name="Google Shape;200;p28"/>
          <p:cNvSpPr/>
          <p:nvPr/>
        </p:nvSpPr>
        <p:spPr>
          <a:xfrm>
            <a:off x="7273734" y="-489466"/>
            <a:ext cx="2133982"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Summer Academy </a:t>
            </a:r>
            <a:endParaRPr/>
          </a:p>
        </p:txBody>
      </p:sp>
      <p:pic>
        <p:nvPicPr>
          <p:cNvPr id="201" name="Google Shape;201;p28"/>
          <p:cNvPicPr preferRelativeResize="0"/>
          <p:nvPr/>
        </p:nvPicPr>
        <p:blipFill rotWithShape="1">
          <a:blip r:embed="rId3">
            <a:alphaModFix/>
          </a:blip>
          <a:srcRect l="-7549" t="2830" r="7550" b="-2829"/>
          <a:stretch/>
        </p:blipFill>
        <p:spPr>
          <a:xfrm>
            <a:off x="9167266" y="3104700"/>
            <a:ext cx="1685109" cy="1685109"/>
          </a:xfrm>
          <a:prstGeom prst="rect">
            <a:avLst/>
          </a:prstGeom>
          <a:noFill/>
          <a:ln>
            <a:noFill/>
          </a:ln>
        </p:spPr>
      </p:pic>
      <p:sp>
        <p:nvSpPr>
          <p:cNvPr id="202" name="Google Shape;202;p28"/>
          <p:cNvSpPr txBox="1"/>
          <p:nvPr/>
        </p:nvSpPr>
        <p:spPr>
          <a:xfrm>
            <a:off x="9167275" y="2713925"/>
            <a:ext cx="2166000" cy="44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700" b="1">
                <a:latin typeface="Calibri"/>
                <a:ea typeface="Calibri"/>
                <a:cs typeface="Calibri"/>
                <a:sym typeface="Calibri"/>
              </a:rPr>
              <a:t>Apply to CSU here:</a:t>
            </a:r>
            <a:endParaRPr sz="1700" b="1">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9"/>
          <p:cNvSpPr txBox="1">
            <a:spLocks noGrp="1"/>
          </p:cNvSpPr>
          <p:nvPr>
            <p:ph type="title"/>
          </p:nvPr>
        </p:nvSpPr>
        <p:spPr>
          <a:xfrm>
            <a:off x="838200" y="328007"/>
            <a:ext cx="10515600" cy="1083600"/>
          </a:xfrm>
          <a:prstGeom prst="rect">
            <a:avLst/>
          </a:prstGeom>
          <a:solidFill>
            <a:srgbClr val="18385F"/>
          </a:solidFill>
          <a:ln w="28575" cap="flat" cmpd="sng">
            <a:solidFill>
              <a:srgbClr val="82C14D"/>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US" sz="5400">
                <a:solidFill>
                  <a:schemeClr val="lt1"/>
                </a:solidFill>
                <a:latin typeface="Arial"/>
                <a:ea typeface="Arial"/>
                <a:cs typeface="Arial"/>
                <a:sym typeface="Arial"/>
              </a:rPr>
              <a:t>How Does </a:t>
            </a:r>
            <a:r>
              <a:rPr lang="en-US" sz="5400" i="1">
                <a:solidFill>
                  <a:schemeClr val="lt1"/>
                </a:solidFill>
                <a:latin typeface="Arial"/>
                <a:ea typeface="Arial"/>
                <a:cs typeface="Arial"/>
                <a:sym typeface="Arial"/>
              </a:rPr>
              <a:t>Rise</a:t>
            </a:r>
            <a:r>
              <a:rPr lang="en-US" sz="5400">
                <a:solidFill>
                  <a:schemeClr val="lt1"/>
                </a:solidFill>
                <a:latin typeface="Arial"/>
                <a:ea typeface="Arial"/>
                <a:cs typeface="Arial"/>
                <a:sym typeface="Arial"/>
              </a:rPr>
              <a:t> Academy Work?</a:t>
            </a:r>
            <a:endParaRPr sz="5400">
              <a:solidFill>
                <a:schemeClr val="lt1"/>
              </a:solidFill>
              <a:latin typeface="Arial"/>
              <a:ea typeface="Arial"/>
              <a:cs typeface="Arial"/>
              <a:sym typeface="Arial"/>
            </a:endParaRPr>
          </a:p>
        </p:txBody>
      </p:sp>
      <p:sp>
        <p:nvSpPr>
          <p:cNvPr id="209" name="Google Shape;209;p29"/>
          <p:cNvSpPr txBox="1">
            <a:spLocks noGrp="1"/>
          </p:cNvSpPr>
          <p:nvPr>
            <p:ph type="body" idx="1"/>
          </p:nvPr>
        </p:nvSpPr>
        <p:spPr>
          <a:xfrm>
            <a:off x="401825" y="2272678"/>
            <a:ext cx="6966300" cy="3039300"/>
          </a:xfrm>
          <a:prstGeom prst="rect">
            <a:avLst/>
          </a:prstGeom>
          <a:noFill/>
          <a:ln>
            <a:noFill/>
          </a:ln>
        </p:spPr>
        <p:txBody>
          <a:bodyPr spcFirstLastPara="1" wrap="square" lIns="91425" tIns="45700" rIns="91425" bIns="45700" anchor="t" anchorCtr="0">
            <a:normAutofit lnSpcReduction="10000"/>
          </a:bodyPr>
          <a:lstStyle/>
          <a:p>
            <a:pPr marL="457200" lvl="0" indent="-381000" algn="l" rtl="0">
              <a:lnSpc>
                <a:spcPct val="90000"/>
              </a:lnSpc>
              <a:spcBef>
                <a:spcPts val="1000"/>
              </a:spcBef>
              <a:spcAft>
                <a:spcPts val="0"/>
              </a:spcAft>
              <a:buClr>
                <a:schemeClr val="dk1"/>
              </a:buClr>
              <a:buSzPts val="2400"/>
              <a:buChar char="•"/>
            </a:pPr>
            <a:r>
              <a:rPr lang="en-US" sz="2400">
                <a:latin typeface="Arial"/>
                <a:ea typeface="Arial"/>
                <a:cs typeface="Arial"/>
                <a:sym typeface="Arial"/>
              </a:rPr>
              <a:t>Rise Scholars are required to complete the 5- week Rise Academy Program.</a:t>
            </a:r>
            <a:endParaRPr sz="2400">
              <a:latin typeface="Arial"/>
              <a:ea typeface="Arial"/>
              <a:cs typeface="Arial"/>
              <a:sym typeface="Arial"/>
            </a:endParaRPr>
          </a:p>
          <a:p>
            <a:pPr marL="457200" lvl="0" indent="0" algn="l" rtl="0">
              <a:lnSpc>
                <a:spcPct val="90000"/>
              </a:lnSpc>
              <a:spcBef>
                <a:spcPts val="1000"/>
              </a:spcBef>
              <a:spcAft>
                <a:spcPts val="0"/>
              </a:spcAft>
              <a:buNone/>
            </a:pPr>
            <a:endParaRPr sz="2400">
              <a:latin typeface="Arial"/>
              <a:ea typeface="Arial"/>
              <a:cs typeface="Arial"/>
              <a:sym typeface="Arial"/>
            </a:endParaRPr>
          </a:p>
          <a:p>
            <a:pPr marL="457200" lvl="0" indent="-381000" algn="l" rtl="0">
              <a:lnSpc>
                <a:spcPct val="90000"/>
              </a:lnSpc>
              <a:spcBef>
                <a:spcPts val="1000"/>
              </a:spcBef>
              <a:spcAft>
                <a:spcPts val="0"/>
              </a:spcAft>
              <a:buSzPts val="2400"/>
              <a:buFont typeface="Arial"/>
              <a:buChar char="•"/>
            </a:pPr>
            <a:r>
              <a:rPr lang="en-US" sz="2400">
                <a:latin typeface="Arial"/>
                <a:ea typeface="Arial"/>
                <a:cs typeface="Arial"/>
                <a:sym typeface="Arial"/>
              </a:rPr>
              <a:t>After successfully completing this program, students will be eligible to enroll in full-time classes and continue to receive the </a:t>
            </a:r>
            <a:r>
              <a:rPr lang="en-US" sz="2400" i="1">
                <a:latin typeface="Arial"/>
                <a:ea typeface="Arial"/>
                <a:cs typeface="Arial"/>
                <a:sym typeface="Arial"/>
              </a:rPr>
              <a:t>Rise</a:t>
            </a:r>
            <a:r>
              <a:rPr lang="en-US" sz="2400">
                <a:latin typeface="Arial"/>
                <a:ea typeface="Arial"/>
                <a:cs typeface="Arial"/>
                <a:sym typeface="Arial"/>
              </a:rPr>
              <a:t> Scholarship for their first full year at CSU.</a:t>
            </a:r>
            <a:endParaRPr sz="2400">
              <a:latin typeface="Arial"/>
              <a:ea typeface="Arial"/>
              <a:cs typeface="Arial"/>
              <a:sym typeface="Arial"/>
            </a:endParaRPr>
          </a:p>
          <a:p>
            <a:pPr marL="457200" lvl="0" indent="-228600" algn="l" rtl="0">
              <a:lnSpc>
                <a:spcPct val="90000"/>
              </a:lnSpc>
              <a:spcBef>
                <a:spcPts val="1000"/>
              </a:spcBef>
              <a:spcAft>
                <a:spcPts val="0"/>
              </a:spcAft>
              <a:buClr>
                <a:schemeClr val="dk1"/>
              </a:buClr>
              <a:buSzPts val="1800"/>
              <a:buNone/>
            </a:pPr>
            <a:endParaRPr sz="2400">
              <a:solidFill>
                <a:schemeClr val="dk1"/>
              </a:solidFill>
            </a:endParaRPr>
          </a:p>
        </p:txBody>
      </p:sp>
      <p:sp>
        <p:nvSpPr>
          <p:cNvPr id="210" name="Google Shape;210;p29"/>
          <p:cNvSpPr/>
          <p:nvPr/>
        </p:nvSpPr>
        <p:spPr>
          <a:xfrm>
            <a:off x="7273734" y="-489466"/>
            <a:ext cx="2133982"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Summer Academy </a:t>
            </a:r>
            <a:endParaRPr/>
          </a:p>
        </p:txBody>
      </p:sp>
      <p:pic>
        <p:nvPicPr>
          <p:cNvPr id="211" name="Google Shape;211;p29"/>
          <p:cNvPicPr preferRelativeResize="0"/>
          <p:nvPr/>
        </p:nvPicPr>
        <p:blipFill>
          <a:blip r:embed="rId3">
            <a:alphaModFix/>
          </a:blip>
          <a:stretch>
            <a:fillRect/>
          </a:stretch>
        </p:blipFill>
        <p:spPr>
          <a:xfrm>
            <a:off x="7866175" y="1624051"/>
            <a:ext cx="3397375" cy="452984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grpSp>
        <p:nvGrpSpPr>
          <p:cNvPr id="217" name="Google Shape;217;p30"/>
          <p:cNvGrpSpPr/>
          <p:nvPr/>
        </p:nvGrpSpPr>
        <p:grpSpPr>
          <a:xfrm>
            <a:off x="2796729" y="1528622"/>
            <a:ext cx="6833770" cy="4284012"/>
            <a:chOff x="764729" y="262530"/>
            <a:chExt cx="6833770" cy="4284012"/>
          </a:xfrm>
        </p:grpSpPr>
        <p:sp>
          <p:nvSpPr>
            <p:cNvPr id="218" name="Google Shape;218;p30"/>
            <p:cNvSpPr/>
            <p:nvPr/>
          </p:nvSpPr>
          <p:spPr>
            <a:xfrm>
              <a:off x="2926810" y="1699850"/>
              <a:ext cx="2555700" cy="1903200"/>
            </a:xfrm>
            <a:prstGeom prst="roundRect">
              <a:avLst>
                <a:gd name="adj" fmla="val 16667"/>
              </a:avLst>
            </a:prstGeom>
            <a:solidFill>
              <a:srgbClr val="92D050"/>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0"/>
            <p:cNvSpPr txBox="1"/>
            <p:nvPr/>
          </p:nvSpPr>
          <p:spPr>
            <a:xfrm>
              <a:off x="3019712" y="1792752"/>
              <a:ext cx="2370000" cy="1717200"/>
            </a:xfrm>
            <a:prstGeom prst="rect">
              <a:avLst/>
            </a:prstGeom>
            <a:noFill/>
            <a:ln>
              <a:noFill/>
            </a:ln>
          </p:spPr>
          <p:txBody>
            <a:bodyPr spcFirstLastPara="1" wrap="square" lIns="40625" tIns="40625" rIns="40625" bIns="40625" anchor="ctr" anchorCtr="0">
              <a:noAutofit/>
            </a:bodyPr>
            <a:lstStyle/>
            <a:p>
              <a:pPr marL="0" marR="0" lvl="0" indent="0" algn="ctr" rtl="0">
                <a:lnSpc>
                  <a:spcPct val="90000"/>
                </a:lnSpc>
                <a:spcBef>
                  <a:spcPts val="0"/>
                </a:spcBef>
                <a:spcAft>
                  <a:spcPts val="0"/>
                </a:spcAft>
                <a:buNone/>
              </a:pPr>
              <a:r>
                <a:rPr lang="en-US" sz="1600">
                  <a:solidFill>
                    <a:srgbClr val="000000"/>
                  </a:solidFill>
                  <a:latin typeface="Arial"/>
                  <a:ea typeface="Arial"/>
                  <a:cs typeface="Arial"/>
                  <a:sym typeface="Arial"/>
                </a:rPr>
                <a:t>If student passes their course &amp; meets other program  requirements, they will be eligible for the Rise Scholarship* for 2 semesters. </a:t>
              </a:r>
              <a:endParaRPr sz="1600">
                <a:solidFill>
                  <a:srgbClr val="000000"/>
                </a:solidFill>
                <a:latin typeface="Arial"/>
                <a:ea typeface="Arial"/>
                <a:cs typeface="Arial"/>
                <a:sym typeface="Arial"/>
              </a:endParaRPr>
            </a:p>
          </p:txBody>
        </p:sp>
        <p:sp>
          <p:nvSpPr>
            <p:cNvPr id="220" name="Google Shape;220;p30"/>
            <p:cNvSpPr/>
            <p:nvPr/>
          </p:nvSpPr>
          <p:spPr>
            <a:xfrm rot="-5636711">
              <a:off x="3943091" y="1517150"/>
              <a:ext cx="366268" cy="0"/>
            </a:xfrm>
            <a:custGeom>
              <a:avLst/>
              <a:gdLst/>
              <a:ahLst/>
              <a:cxnLst/>
              <a:rect l="l" t="t" r="r" b="b"/>
              <a:pathLst>
                <a:path w="120000" h="120000" extrusionOk="0">
                  <a:moveTo>
                    <a:pt x="0" y="0"/>
                  </a:moveTo>
                  <a:lnTo>
                    <a:pt x="120000" y="0"/>
                  </a:lnTo>
                </a:path>
              </a:pathLst>
            </a:custGeom>
            <a:noFill/>
            <a:ln w="25400" cap="flat" cmpd="sng">
              <a:solidFill>
                <a:srgbClr val="487AA8"/>
              </a:solidFill>
              <a:prstDash val="solid"/>
              <a:round/>
              <a:headEnd type="none" w="sm" len="sm"/>
              <a:tailEnd type="none" w="sm" len="sm"/>
            </a:ln>
          </p:spPr>
        </p:sp>
        <p:sp>
          <p:nvSpPr>
            <p:cNvPr id="221" name="Google Shape;221;p30"/>
            <p:cNvSpPr/>
            <p:nvPr/>
          </p:nvSpPr>
          <p:spPr>
            <a:xfrm>
              <a:off x="3115182" y="262530"/>
              <a:ext cx="1922700" cy="1071900"/>
            </a:xfrm>
            <a:prstGeom prst="roundRect">
              <a:avLst>
                <a:gd name="adj" fmla="val 16667"/>
              </a:avLst>
            </a:prstGeom>
            <a:solidFill>
              <a:srgbClr val="599BD5"/>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0"/>
            <p:cNvSpPr txBox="1"/>
            <p:nvPr/>
          </p:nvSpPr>
          <p:spPr>
            <a:xfrm>
              <a:off x="3167513" y="314861"/>
              <a:ext cx="1818000" cy="967200"/>
            </a:xfrm>
            <a:prstGeom prst="rect">
              <a:avLst/>
            </a:prstGeom>
            <a:noFill/>
            <a:ln>
              <a:noFill/>
            </a:ln>
          </p:spPr>
          <p:txBody>
            <a:bodyPr spcFirstLastPara="1" wrap="square" lIns="35550" tIns="35550" rIns="35550" bIns="35550" anchor="ctr" anchorCtr="0">
              <a:noAutofit/>
            </a:bodyPr>
            <a:lstStyle/>
            <a:p>
              <a:pPr marL="0" marR="0" lvl="0" indent="0" algn="ctr" rtl="0">
                <a:lnSpc>
                  <a:spcPct val="90000"/>
                </a:lnSpc>
                <a:spcBef>
                  <a:spcPts val="0"/>
                </a:spcBef>
                <a:spcAft>
                  <a:spcPts val="0"/>
                </a:spcAft>
                <a:buNone/>
              </a:pPr>
              <a:r>
                <a:rPr lang="en-US" sz="1400">
                  <a:solidFill>
                    <a:srgbClr val="FFFFFF"/>
                  </a:solidFill>
                  <a:latin typeface="Arial"/>
                  <a:ea typeface="Arial"/>
                  <a:cs typeface="Arial"/>
                  <a:sym typeface="Arial"/>
                </a:rPr>
                <a:t>Student attends assigned college course over 5 weeks</a:t>
              </a:r>
              <a:endParaRPr sz="1400">
                <a:solidFill>
                  <a:srgbClr val="FFFFFF"/>
                </a:solidFill>
                <a:latin typeface="Arial"/>
                <a:ea typeface="Arial"/>
                <a:cs typeface="Arial"/>
                <a:sym typeface="Arial"/>
              </a:endParaRPr>
            </a:p>
          </p:txBody>
        </p:sp>
        <p:sp>
          <p:nvSpPr>
            <p:cNvPr id="223" name="Google Shape;223;p30"/>
            <p:cNvSpPr/>
            <p:nvPr/>
          </p:nvSpPr>
          <p:spPr>
            <a:xfrm rot="1641862">
              <a:off x="5464202" y="3387882"/>
              <a:ext cx="326990" cy="0"/>
            </a:xfrm>
            <a:custGeom>
              <a:avLst/>
              <a:gdLst/>
              <a:ahLst/>
              <a:cxnLst/>
              <a:rect l="l" t="t" r="r" b="b"/>
              <a:pathLst>
                <a:path w="120000" h="120000" extrusionOk="0">
                  <a:moveTo>
                    <a:pt x="0" y="0"/>
                  </a:moveTo>
                  <a:lnTo>
                    <a:pt x="120000" y="0"/>
                  </a:lnTo>
                </a:path>
              </a:pathLst>
            </a:custGeom>
            <a:noFill/>
            <a:ln w="25400" cap="flat" cmpd="sng">
              <a:solidFill>
                <a:srgbClr val="487AA8"/>
              </a:solidFill>
              <a:prstDash val="solid"/>
              <a:round/>
              <a:headEnd type="none" w="sm" len="sm"/>
              <a:tailEnd type="none" w="sm" len="sm"/>
            </a:ln>
          </p:spPr>
        </p:sp>
        <p:sp>
          <p:nvSpPr>
            <p:cNvPr id="224" name="Google Shape;224;p30"/>
            <p:cNvSpPr/>
            <p:nvPr/>
          </p:nvSpPr>
          <p:spPr>
            <a:xfrm>
              <a:off x="5772999" y="3324342"/>
              <a:ext cx="1825500" cy="1222200"/>
            </a:xfrm>
            <a:prstGeom prst="roundRect">
              <a:avLst>
                <a:gd name="adj" fmla="val 16667"/>
              </a:avLst>
            </a:prstGeom>
            <a:solidFill>
              <a:srgbClr val="599BD5"/>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0"/>
            <p:cNvSpPr txBox="1"/>
            <p:nvPr/>
          </p:nvSpPr>
          <p:spPr>
            <a:xfrm>
              <a:off x="5832662" y="3384005"/>
              <a:ext cx="1706100" cy="1102800"/>
            </a:xfrm>
            <a:prstGeom prst="rect">
              <a:avLst/>
            </a:prstGeom>
            <a:noFill/>
            <a:ln>
              <a:noFill/>
            </a:ln>
          </p:spPr>
          <p:txBody>
            <a:bodyPr spcFirstLastPara="1" wrap="square" lIns="35550" tIns="35550" rIns="35550" bIns="35550" anchor="ctr" anchorCtr="0">
              <a:noAutofit/>
            </a:bodyPr>
            <a:lstStyle/>
            <a:p>
              <a:pPr marL="0" marR="0" lvl="0" indent="0" algn="ctr" rtl="0">
                <a:lnSpc>
                  <a:spcPct val="90000"/>
                </a:lnSpc>
                <a:spcBef>
                  <a:spcPts val="0"/>
                </a:spcBef>
                <a:spcAft>
                  <a:spcPts val="0"/>
                </a:spcAft>
                <a:buNone/>
              </a:pPr>
              <a:r>
                <a:rPr lang="en-US" sz="1400">
                  <a:solidFill>
                    <a:srgbClr val="FFFFFF"/>
                  </a:solidFill>
                  <a:latin typeface="Arial"/>
                  <a:ea typeface="Arial"/>
                  <a:cs typeface="Arial"/>
                  <a:sym typeface="Arial"/>
                </a:rPr>
                <a:t>Student attends </a:t>
              </a:r>
              <a:r>
                <a:rPr lang="en-US">
                  <a:solidFill>
                    <a:srgbClr val="FFFFFF"/>
                  </a:solidFill>
                </a:rPr>
                <a:t>weekly </a:t>
              </a:r>
              <a:r>
                <a:rPr lang="en-US" sz="1400">
                  <a:solidFill>
                    <a:srgbClr val="FFFFFF"/>
                  </a:solidFill>
                  <a:latin typeface="Arial"/>
                  <a:ea typeface="Arial"/>
                  <a:cs typeface="Arial"/>
                  <a:sym typeface="Arial"/>
                </a:rPr>
                <a:t>tutoring</a:t>
              </a:r>
              <a:endParaRPr sz="1400">
                <a:solidFill>
                  <a:srgbClr val="FFFFFF"/>
                </a:solidFill>
                <a:latin typeface="Arial"/>
                <a:ea typeface="Arial"/>
                <a:cs typeface="Arial"/>
                <a:sym typeface="Arial"/>
              </a:endParaRPr>
            </a:p>
          </p:txBody>
        </p:sp>
        <p:sp>
          <p:nvSpPr>
            <p:cNvPr id="226" name="Google Shape;226;p30"/>
            <p:cNvSpPr/>
            <p:nvPr/>
          </p:nvSpPr>
          <p:spPr>
            <a:xfrm rot="9171749">
              <a:off x="2622270" y="3380637"/>
              <a:ext cx="322278" cy="0"/>
            </a:xfrm>
            <a:custGeom>
              <a:avLst/>
              <a:gdLst/>
              <a:ahLst/>
              <a:cxnLst/>
              <a:rect l="l" t="t" r="r" b="b"/>
              <a:pathLst>
                <a:path w="120000" h="120000" extrusionOk="0">
                  <a:moveTo>
                    <a:pt x="0" y="0"/>
                  </a:moveTo>
                  <a:lnTo>
                    <a:pt x="120000" y="0"/>
                  </a:lnTo>
                </a:path>
              </a:pathLst>
            </a:custGeom>
            <a:noFill/>
            <a:ln w="25400" cap="flat" cmpd="sng">
              <a:solidFill>
                <a:srgbClr val="487AA8"/>
              </a:solidFill>
              <a:prstDash val="solid"/>
              <a:round/>
              <a:headEnd type="none" w="sm" len="sm"/>
              <a:tailEnd type="none" w="sm" len="sm"/>
            </a:ln>
          </p:spPr>
        </p:sp>
        <p:sp>
          <p:nvSpPr>
            <p:cNvPr id="227" name="Google Shape;227;p30"/>
            <p:cNvSpPr/>
            <p:nvPr/>
          </p:nvSpPr>
          <p:spPr>
            <a:xfrm>
              <a:off x="764729" y="3361206"/>
              <a:ext cx="1875300" cy="1148400"/>
            </a:xfrm>
            <a:prstGeom prst="roundRect">
              <a:avLst>
                <a:gd name="adj" fmla="val 16667"/>
              </a:avLst>
            </a:prstGeom>
            <a:solidFill>
              <a:srgbClr val="599BD5"/>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0"/>
            <p:cNvSpPr txBox="1"/>
            <p:nvPr/>
          </p:nvSpPr>
          <p:spPr>
            <a:xfrm>
              <a:off x="820794" y="3417271"/>
              <a:ext cx="1763100" cy="1036500"/>
            </a:xfrm>
            <a:prstGeom prst="rect">
              <a:avLst/>
            </a:prstGeom>
            <a:noFill/>
            <a:ln>
              <a:noFill/>
            </a:ln>
          </p:spPr>
          <p:txBody>
            <a:bodyPr spcFirstLastPara="1" wrap="square" lIns="35550" tIns="35550" rIns="35550" bIns="35550" anchor="ctr" anchorCtr="0">
              <a:noAutofit/>
            </a:bodyPr>
            <a:lstStyle/>
            <a:p>
              <a:pPr marL="0" marR="0" lvl="0" indent="0" algn="ctr" rtl="0">
                <a:lnSpc>
                  <a:spcPct val="90000"/>
                </a:lnSpc>
                <a:spcBef>
                  <a:spcPts val="0"/>
                </a:spcBef>
                <a:spcAft>
                  <a:spcPts val="0"/>
                </a:spcAft>
                <a:buNone/>
              </a:pPr>
              <a:r>
                <a:rPr lang="en-US" sz="1400">
                  <a:solidFill>
                    <a:srgbClr val="FFFFFF"/>
                  </a:solidFill>
                  <a:latin typeface="Arial"/>
                  <a:ea typeface="Arial"/>
                  <a:cs typeface="Arial"/>
                  <a:sym typeface="Arial"/>
                </a:rPr>
                <a:t>Student attends </a:t>
              </a:r>
              <a:r>
                <a:rPr lang="en-US">
                  <a:solidFill>
                    <a:srgbClr val="FFFFFF"/>
                  </a:solidFill>
                </a:rPr>
                <a:t>3</a:t>
              </a:r>
              <a:r>
                <a:rPr lang="en-US" sz="1400">
                  <a:solidFill>
                    <a:srgbClr val="FFFFFF"/>
                  </a:solidFill>
                  <a:latin typeface="Arial"/>
                  <a:ea typeface="Arial"/>
                  <a:cs typeface="Arial"/>
                  <a:sym typeface="Arial"/>
                </a:rPr>
                <a:t> workshops</a:t>
              </a:r>
              <a:endParaRPr sz="1400">
                <a:solidFill>
                  <a:srgbClr val="FFFFFF"/>
                </a:solidFill>
                <a:latin typeface="Arial"/>
                <a:ea typeface="Arial"/>
                <a:cs typeface="Arial"/>
                <a:sym typeface="Arial"/>
              </a:endParaRPr>
            </a:p>
          </p:txBody>
        </p:sp>
      </p:grpSp>
      <p:sp>
        <p:nvSpPr>
          <p:cNvPr id="229" name="Google Shape;229;p30"/>
          <p:cNvSpPr txBox="1"/>
          <p:nvPr/>
        </p:nvSpPr>
        <p:spPr>
          <a:xfrm>
            <a:off x="688650" y="2518700"/>
            <a:ext cx="37827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solidFill>
                  <a:schemeClr val="dk1"/>
                </a:solidFill>
              </a:rPr>
              <a:t>*Note:  </a:t>
            </a:r>
            <a:r>
              <a:rPr lang="en-US" sz="1800" i="1">
                <a:solidFill>
                  <a:schemeClr val="dk1"/>
                </a:solidFill>
              </a:rPr>
              <a:t>The Rise Scholarship is </a:t>
            </a:r>
            <a:endParaRPr sz="1800" i="1">
              <a:solidFill>
                <a:schemeClr val="dk1"/>
              </a:solidFill>
            </a:endParaRPr>
          </a:p>
          <a:p>
            <a:pPr marL="0" lvl="0" indent="0" algn="l" rtl="0">
              <a:spcBef>
                <a:spcPts val="0"/>
              </a:spcBef>
              <a:spcAft>
                <a:spcPts val="0"/>
              </a:spcAft>
              <a:buClr>
                <a:schemeClr val="dk1"/>
              </a:buClr>
              <a:buFont typeface="Arial"/>
              <a:buNone/>
            </a:pPr>
            <a:r>
              <a:rPr lang="en-US" sz="1800" i="1">
                <a:solidFill>
                  <a:schemeClr val="dk1"/>
                </a:solidFill>
              </a:rPr>
              <a:t>NOT need-based.</a:t>
            </a:r>
            <a:endParaRPr>
              <a:latin typeface="Calibri"/>
              <a:ea typeface="Calibri"/>
              <a:cs typeface="Calibri"/>
              <a:sym typeface="Calibri"/>
            </a:endParaRPr>
          </a:p>
        </p:txBody>
      </p:sp>
      <p:sp>
        <p:nvSpPr>
          <p:cNvPr id="230" name="Google Shape;230;p30"/>
          <p:cNvSpPr txBox="1"/>
          <p:nvPr/>
        </p:nvSpPr>
        <p:spPr>
          <a:xfrm>
            <a:off x="838200" y="312082"/>
            <a:ext cx="10515600" cy="954000"/>
          </a:xfrm>
          <a:prstGeom prst="rect">
            <a:avLst/>
          </a:prstGeom>
          <a:solidFill>
            <a:srgbClr val="18385F"/>
          </a:solidFill>
          <a:ln w="28575" cap="flat" cmpd="sng">
            <a:solidFill>
              <a:srgbClr val="82C14D"/>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en-US" sz="5400" i="1">
                <a:solidFill>
                  <a:srgbClr val="FFFFFF"/>
                </a:solidFill>
              </a:rPr>
              <a:t>Rise</a:t>
            </a:r>
            <a:r>
              <a:rPr lang="en-US" sz="5400">
                <a:solidFill>
                  <a:srgbClr val="FFFFFF"/>
                </a:solidFill>
              </a:rPr>
              <a:t> Tuition-free Scholarship</a:t>
            </a:r>
            <a:endParaRPr sz="5400">
              <a:solidFill>
                <a:srgbClr val="FFFF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1"/>
          <p:cNvSpPr txBox="1">
            <a:spLocks noGrp="1"/>
          </p:cNvSpPr>
          <p:nvPr>
            <p:ph type="title"/>
          </p:nvPr>
        </p:nvSpPr>
        <p:spPr>
          <a:xfrm>
            <a:off x="838200" y="312082"/>
            <a:ext cx="10515600" cy="1083582"/>
          </a:xfrm>
          <a:prstGeom prst="rect">
            <a:avLst/>
          </a:prstGeom>
          <a:solidFill>
            <a:srgbClr val="18385F"/>
          </a:solidFill>
          <a:ln w="28575" cap="flat" cmpd="sng">
            <a:solidFill>
              <a:srgbClr val="82C14D"/>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1800"/>
              <a:buNone/>
            </a:pPr>
            <a:r>
              <a:rPr lang="en-US" sz="5400" i="1">
                <a:solidFill>
                  <a:schemeClr val="lt1"/>
                </a:solidFill>
                <a:latin typeface="Arial"/>
                <a:ea typeface="Arial"/>
                <a:cs typeface="Arial"/>
                <a:sym typeface="Arial"/>
              </a:rPr>
              <a:t>Rise</a:t>
            </a:r>
            <a:r>
              <a:rPr lang="en-US" sz="5400">
                <a:solidFill>
                  <a:schemeClr val="lt1"/>
                </a:solidFill>
                <a:latin typeface="Arial"/>
                <a:ea typeface="Arial"/>
                <a:cs typeface="Arial"/>
                <a:sym typeface="Arial"/>
              </a:rPr>
              <a:t> Academy Content</a:t>
            </a:r>
            <a:endParaRPr sz="5400">
              <a:solidFill>
                <a:schemeClr val="lt1"/>
              </a:solidFill>
              <a:latin typeface="Arial"/>
              <a:ea typeface="Arial"/>
              <a:cs typeface="Arial"/>
              <a:sym typeface="Arial"/>
            </a:endParaRPr>
          </a:p>
        </p:txBody>
      </p:sp>
      <p:sp>
        <p:nvSpPr>
          <p:cNvPr id="237" name="Google Shape;237;p31"/>
          <p:cNvSpPr txBox="1">
            <a:spLocks noGrp="1"/>
          </p:cNvSpPr>
          <p:nvPr>
            <p:ph type="body" idx="1"/>
          </p:nvPr>
        </p:nvSpPr>
        <p:spPr>
          <a:xfrm>
            <a:off x="838200" y="2005265"/>
            <a:ext cx="10428600" cy="3834000"/>
          </a:xfrm>
          <a:prstGeom prst="rect">
            <a:avLst/>
          </a:prstGeom>
          <a:noFill/>
          <a:ln>
            <a:noFill/>
          </a:ln>
        </p:spPr>
        <p:txBody>
          <a:bodyPr spcFirstLastPara="1" wrap="square" lIns="91425" tIns="45700" rIns="91425" bIns="45700" anchor="t" anchorCtr="0">
            <a:normAutofit fontScale="62500" lnSpcReduction="20000"/>
          </a:bodyPr>
          <a:lstStyle/>
          <a:p>
            <a:pPr marL="457200" lvl="0" indent="0" algn="l" rtl="0">
              <a:lnSpc>
                <a:spcPct val="90000"/>
              </a:lnSpc>
              <a:spcBef>
                <a:spcPts val="1000"/>
              </a:spcBef>
              <a:spcAft>
                <a:spcPts val="0"/>
              </a:spcAft>
              <a:buNone/>
            </a:pPr>
            <a:endParaRPr sz="2400">
              <a:latin typeface="Arial"/>
              <a:ea typeface="Arial"/>
              <a:cs typeface="Arial"/>
              <a:sym typeface="Arial"/>
            </a:endParaRPr>
          </a:p>
          <a:p>
            <a:pPr marL="457200" lvl="0" indent="0" algn="l" rtl="0">
              <a:lnSpc>
                <a:spcPct val="90000"/>
              </a:lnSpc>
              <a:spcBef>
                <a:spcPts val="1000"/>
              </a:spcBef>
              <a:spcAft>
                <a:spcPts val="0"/>
              </a:spcAft>
              <a:buNone/>
            </a:pPr>
            <a:endParaRPr sz="2400">
              <a:latin typeface="Arial"/>
              <a:ea typeface="Arial"/>
              <a:cs typeface="Arial"/>
              <a:sym typeface="Arial"/>
            </a:endParaRPr>
          </a:p>
          <a:p>
            <a:pPr marL="457200" lvl="0" indent="-347208" algn="l" rtl="0">
              <a:lnSpc>
                <a:spcPct val="90000"/>
              </a:lnSpc>
              <a:spcBef>
                <a:spcPts val="1000"/>
              </a:spcBef>
              <a:spcAft>
                <a:spcPts val="0"/>
              </a:spcAft>
              <a:buSzPct val="100000"/>
              <a:buFont typeface="Arial"/>
              <a:buAutoNum type="arabicPeriod"/>
            </a:pPr>
            <a:r>
              <a:rPr lang="en-US" sz="2988">
                <a:latin typeface="Arial"/>
                <a:ea typeface="Arial"/>
                <a:cs typeface="Arial"/>
                <a:sym typeface="Arial"/>
              </a:rPr>
              <a:t>Five week, 3 credit hour course</a:t>
            </a:r>
            <a:endParaRPr sz="2988">
              <a:latin typeface="Arial"/>
              <a:ea typeface="Arial"/>
              <a:cs typeface="Arial"/>
              <a:sym typeface="Arial"/>
            </a:endParaRPr>
          </a:p>
          <a:p>
            <a:pPr marL="0" lvl="0" indent="0" algn="l" rtl="0">
              <a:lnSpc>
                <a:spcPct val="90000"/>
              </a:lnSpc>
              <a:spcBef>
                <a:spcPts val="1000"/>
              </a:spcBef>
              <a:spcAft>
                <a:spcPts val="0"/>
              </a:spcAft>
              <a:buNone/>
            </a:pPr>
            <a:endParaRPr sz="2988">
              <a:latin typeface="Arial"/>
              <a:ea typeface="Arial"/>
              <a:cs typeface="Arial"/>
              <a:sym typeface="Arial"/>
            </a:endParaRPr>
          </a:p>
          <a:p>
            <a:pPr marL="457200" lvl="0" indent="-347208" algn="l" rtl="0">
              <a:lnSpc>
                <a:spcPct val="90000"/>
              </a:lnSpc>
              <a:spcBef>
                <a:spcPts val="1000"/>
              </a:spcBef>
              <a:spcAft>
                <a:spcPts val="0"/>
              </a:spcAft>
              <a:buSzPct val="100000"/>
              <a:buFont typeface="Arial"/>
              <a:buAutoNum type="arabicPeriod"/>
            </a:pPr>
            <a:r>
              <a:rPr lang="en-US" sz="2988" i="1">
                <a:latin typeface="Arial"/>
                <a:ea typeface="Arial"/>
                <a:cs typeface="Arial"/>
                <a:sym typeface="Arial"/>
              </a:rPr>
              <a:t>Rise</a:t>
            </a:r>
            <a:r>
              <a:rPr lang="en-US" sz="2988">
                <a:latin typeface="Arial"/>
                <a:ea typeface="Arial"/>
                <a:cs typeface="Arial"/>
                <a:sym typeface="Arial"/>
              </a:rPr>
              <a:t> Workshops</a:t>
            </a:r>
            <a:endParaRPr sz="2988">
              <a:latin typeface="Arial"/>
              <a:ea typeface="Arial"/>
              <a:cs typeface="Arial"/>
              <a:sym typeface="Arial"/>
            </a:endParaRPr>
          </a:p>
          <a:p>
            <a:pPr marL="0" lvl="0" indent="0" algn="l" rtl="0">
              <a:lnSpc>
                <a:spcPct val="90000"/>
              </a:lnSpc>
              <a:spcBef>
                <a:spcPts val="1000"/>
              </a:spcBef>
              <a:spcAft>
                <a:spcPts val="0"/>
              </a:spcAft>
              <a:buNone/>
            </a:pPr>
            <a:endParaRPr sz="2988">
              <a:latin typeface="Arial"/>
              <a:ea typeface="Arial"/>
              <a:cs typeface="Arial"/>
              <a:sym typeface="Arial"/>
            </a:endParaRPr>
          </a:p>
          <a:p>
            <a:pPr marL="457200" lvl="0" indent="-347208" algn="l" rtl="0">
              <a:lnSpc>
                <a:spcPct val="90000"/>
              </a:lnSpc>
              <a:spcBef>
                <a:spcPts val="1000"/>
              </a:spcBef>
              <a:spcAft>
                <a:spcPts val="0"/>
              </a:spcAft>
              <a:buSzPct val="100000"/>
              <a:buFont typeface="Arial"/>
              <a:buAutoNum type="arabicPeriod"/>
            </a:pPr>
            <a:r>
              <a:rPr lang="en-US" sz="2988">
                <a:latin typeface="Arial"/>
                <a:ea typeface="Arial"/>
                <a:cs typeface="Arial"/>
                <a:sym typeface="Arial"/>
              </a:rPr>
              <a:t>Networking Events</a:t>
            </a:r>
            <a:endParaRPr sz="2988">
              <a:latin typeface="Arial"/>
              <a:ea typeface="Arial"/>
              <a:cs typeface="Arial"/>
              <a:sym typeface="Arial"/>
            </a:endParaRPr>
          </a:p>
          <a:p>
            <a:pPr marL="457200" lvl="0" indent="0" algn="l" rtl="0">
              <a:lnSpc>
                <a:spcPct val="90000"/>
              </a:lnSpc>
              <a:spcBef>
                <a:spcPts val="1000"/>
              </a:spcBef>
              <a:spcAft>
                <a:spcPts val="0"/>
              </a:spcAft>
              <a:buNone/>
            </a:pPr>
            <a:endParaRPr sz="2988">
              <a:latin typeface="Arial"/>
              <a:ea typeface="Arial"/>
              <a:cs typeface="Arial"/>
              <a:sym typeface="Arial"/>
            </a:endParaRPr>
          </a:p>
          <a:p>
            <a:pPr marL="457200" lvl="0" indent="-347208" algn="l" rtl="0">
              <a:lnSpc>
                <a:spcPct val="90000"/>
              </a:lnSpc>
              <a:spcBef>
                <a:spcPts val="1000"/>
              </a:spcBef>
              <a:spcAft>
                <a:spcPts val="0"/>
              </a:spcAft>
              <a:buSzPct val="100000"/>
              <a:buFont typeface="Arial"/>
              <a:buAutoNum type="arabicPeriod"/>
            </a:pPr>
            <a:r>
              <a:rPr lang="en-US" sz="2988">
                <a:latin typeface="Arial"/>
                <a:ea typeface="Arial"/>
                <a:cs typeface="Arial"/>
                <a:sym typeface="Arial"/>
              </a:rPr>
              <a:t>Weekly Tutoring Sessions</a:t>
            </a:r>
            <a:endParaRPr sz="2988">
              <a:latin typeface="Arial"/>
              <a:ea typeface="Arial"/>
              <a:cs typeface="Arial"/>
              <a:sym typeface="Arial"/>
            </a:endParaRPr>
          </a:p>
          <a:p>
            <a:pPr marL="457200" lvl="0" indent="0" algn="l" rtl="0">
              <a:lnSpc>
                <a:spcPct val="90000"/>
              </a:lnSpc>
              <a:spcBef>
                <a:spcPts val="1000"/>
              </a:spcBef>
              <a:spcAft>
                <a:spcPts val="0"/>
              </a:spcAft>
              <a:buNone/>
            </a:pPr>
            <a:endParaRPr sz="2400">
              <a:latin typeface="Arial"/>
              <a:ea typeface="Arial"/>
              <a:cs typeface="Arial"/>
              <a:sym typeface="Arial"/>
            </a:endParaRPr>
          </a:p>
          <a:p>
            <a:pPr marL="114300" lvl="0" indent="0" algn="l" rtl="0">
              <a:lnSpc>
                <a:spcPct val="90000"/>
              </a:lnSpc>
              <a:spcBef>
                <a:spcPts val="1000"/>
              </a:spcBef>
              <a:spcAft>
                <a:spcPts val="0"/>
              </a:spcAft>
              <a:buSzPct val="75000"/>
              <a:buNone/>
            </a:pPr>
            <a:endParaRPr sz="2400">
              <a:solidFill>
                <a:schemeClr val="dk1"/>
              </a:solidFill>
              <a:latin typeface="Arial"/>
              <a:ea typeface="Arial"/>
              <a:cs typeface="Arial"/>
              <a:sym typeface="Arial"/>
            </a:endParaRPr>
          </a:p>
          <a:p>
            <a:pPr marL="457200" lvl="0" indent="-228600" algn="l" rtl="0">
              <a:lnSpc>
                <a:spcPct val="90000"/>
              </a:lnSpc>
              <a:spcBef>
                <a:spcPts val="1000"/>
              </a:spcBef>
              <a:spcAft>
                <a:spcPts val="0"/>
              </a:spcAft>
              <a:buClr>
                <a:schemeClr val="dk1"/>
              </a:buClr>
              <a:buSzPct val="64285"/>
              <a:buNone/>
            </a:pPr>
            <a:endParaRPr>
              <a:solidFill>
                <a:schemeClr val="dk1"/>
              </a:solidFill>
            </a:endParaRPr>
          </a:p>
        </p:txBody>
      </p:sp>
      <p:sp>
        <p:nvSpPr>
          <p:cNvPr id="238" name="Google Shape;238;p31"/>
          <p:cNvSpPr/>
          <p:nvPr/>
        </p:nvSpPr>
        <p:spPr>
          <a:xfrm>
            <a:off x="7273734" y="-489466"/>
            <a:ext cx="2133982"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Summer Academy </a:t>
            </a:r>
            <a:endParaRPr/>
          </a:p>
        </p:txBody>
      </p:sp>
      <p:pic>
        <p:nvPicPr>
          <p:cNvPr id="239" name="Google Shape;239;p31"/>
          <p:cNvPicPr preferRelativeResize="0"/>
          <p:nvPr/>
        </p:nvPicPr>
        <p:blipFill>
          <a:blip r:embed="rId3">
            <a:alphaModFix/>
          </a:blip>
          <a:stretch>
            <a:fillRect/>
          </a:stretch>
        </p:blipFill>
        <p:spPr>
          <a:xfrm>
            <a:off x="6361625" y="2005273"/>
            <a:ext cx="4613924" cy="3460451"/>
          </a:xfrm>
          <a:prstGeom prst="rect">
            <a:avLst/>
          </a:prstGeom>
          <a:noFill/>
          <a:ln>
            <a:noFill/>
          </a:ln>
        </p:spPr>
      </p:pic>
    </p:spTree>
  </p:cSld>
  <p:clrMapOvr>
    <a:masterClrMapping/>
  </p:clrMapOvr>
</p:sld>
</file>

<file path=ppt/theme/theme1.xml><?xml version="1.0" encoding="utf-8"?>
<a:theme xmlns:a="http://schemas.openxmlformats.org/drawingml/2006/main" name="Inside-Whit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side-Green w-Trai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Inside-White w-Trai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755</Words>
  <Application>Microsoft Office PowerPoint</Application>
  <PresentationFormat>Widescreen</PresentationFormat>
  <Paragraphs>171</Paragraphs>
  <Slides>19</Slides>
  <Notes>19</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19</vt:i4>
      </vt:variant>
    </vt:vector>
  </HeadingPairs>
  <TitlesOfParts>
    <vt:vector size="25" baseType="lpstr">
      <vt:lpstr>Arial</vt:lpstr>
      <vt:lpstr>Calibri</vt:lpstr>
      <vt:lpstr>Noto Sans Symbols</vt:lpstr>
      <vt:lpstr>Inside-White</vt:lpstr>
      <vt:lpstr>Inside-Green w-Train</vt:lpstr>
      <vt:lpstr>Inside-White w-Train</vt:lpstr>
      <vt:lpstr>PowerPoint Presentation</vt:lpstr>
      <vt:lpstr>Presentation Objectives</vt:lpstr>
      <vt:lpstr>PowerPoint Presentation</vt:lpstr>
      <vt:lpstr>Essentially, the Rise Academy helps students build the necessary skills and social capital optimal for a successful first-year in college! </vt:lpstr>
      <vt:lpstr>Rise Scholar Benefits</vt:lpstr>
      <vt:lpstr>Eligibility</vt:lpstr>
      <vt:lpstr>How Does Rise Academy Work?</vt:lpstr>
      <vt:lpstr>PowerPoint Presentation</vt:lpstr>
      <vt:lpstr>Rise Academy Content</vt:lpstr>
      <vt:lpstr>Rise Academy Course</vt:lpstr>
      <vt:lpstr>Workshop Topics </vt:lpstr>
      <vt:lpstr>Networking Events</vt:lpstr>
      <vt:lpstr>Sample Rise Academy Schedule June 20- July 21st </vt:lpstr>
      <vt:lpstr>PowerPoint Presentation</vt:lpstr>
      <vt:lpstr>Rise Roadmap</vt:lpstr>
      <vt:lpstr>The Impact of Rise Academy</vt:lpstr>
      <vt:lpstr>Rise Academy Partners</vt:lpstr>
      <vt:lpstr>Rise Academy Partners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Catherine Smith</dc:creator>
  <cp:lastModifiedBy>Schumacher, Shawn</cp:lastModifiedBy>
  <cp:revision>1</cp:revision>
  <dcterms:modified xsi:type="dcterms:W3CDTF">2023-03-23T16:47:18Z</dcterms:modified>
</cp:coreProperties>
</file>